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321" r:id="rId3"/>
    <p:sldId id="322" r:id="rId4"/>
    <p:sldId id="323" r:id="rId5"/>
    <p:sldId id="325" r:id="rId6"/>
    <p:sldId id="326" r:id="rId7"/>
    <p:sldId id="327" r:id="rId8"/>
    <p:sldId id="328" r:id="rId9"/>
    <p:sldId id="329" r:id="rId10"/>
    <p:sldId id="330" r:id="rId11"/>
    <p:sldId id="331" r:id="rId12"/>
    <p:sldId id="332" r:id="rId13"/>
    <p:sldId id="333" r:id="rId14"/>
    <p:sldId id="334" r:id="rId15"/>
    <p:sldId id="335" r:id="rId16"/>
    <p:sldId id="336" r:id="rId17"/>
    <p:sldId id="337" r:id="rId18"/>
    <p:sldId id="340" r:id="rId19"/>
    <p:sldId id="341" r:id="rId20"/>
    <p:sldId id="384" r:id="rId21"/>
    <p:sldId id="342" r:id="rId22"/>
    <p:sldId id="343" r:id="rId23"/>
    <p:sldId id="338" r:id="rId24"/>
    <p:sldId id="339" r:id="rId25"/>
    <p:sldId id="359" r:id="rId26"/>
    <p:sldId id="360" r:id="rId27"/>
    <p:sldId id="361" r:id="rId28"/>
    <p:sldId id="362" r:id="rId29"/>
    <p:sldId id="358" r:id="rId30"/>
    <p:sldId id="324" r:id="rId31"/>
    <p:sldId id="363" r:id="rId32"/>
    <p:sldId id="365" r:id="rId33"/>
    <p:sldId id="367" r:id="rId34"/>
    <p:sldId id="368" r:id="rId35"/>
    <p:sldId id="369" r:id="rId36"/>
    <p:sldId id="370" r:id="rId37"/>
    <p:sldId id="371" r:id="rId38"/>
    <p:sldId id="372" r:id="rId39"/>
    <p:sldId id="373" r:id="rId40"/>
    <p:sldId id="394" r:id="rId41"/>
    <p:sldId id="395" r:id="rId42"/>
    <p:sldId id="396" r:id="rId43"/>
    <p:sldId id="397" r:id="rId44"/>
    <p:sldId id="374" r:id="rId45"/>
    <p:sldId id="375" r:id="rId46"/>
    <p:sldId id="376" r:id="rId47"/>
    <p:sldId id="377" r:id="rId48"/>
    <p:sldId id="379" r:id="rId49"/>
    <p:sldId id="380" r:id="rId50"/>
    <p:sldId id="381" r:id="rId51"/>
    <p:sldId id="382" r:id="rId52"/>
    <p:sldId id="383" r:id="rId53"/>
    <p:sldId id="385" r:id="rId54"/>
    <p:sldId id="386" r:id="rId55"/>
    <p:sldId id="387" r:id="rId56"/>
    <p:sldId id="388" r:id="rId57"/>
    <p:sldId id="389" r:id="rId58"/>
    <p:sldId id="398" r:id="rId59"/>
    <p:sldId id="392" r:id="rId60"/>
    <p:sldId id="39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71" autoAdjust="0"/>
    <p:restoredTop sz="94660"/>
  </p:normalViewPr>
  <p:slideViewPr>
    <p:cSldViewPr snapToGrid="0">
      <p:cViewPr varScale="1">
        <p:scale>
          <a:sx n="84" d="100"/>
          <a:sy n="84" d="100"/>
        </p:scale>
        <p:origin x="126" y="7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E6CD189-E039-4A51-BC88-4927E4923AA0}"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1280677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6CD189-E039-4A51-BC88-4927E4923AA0}"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177815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6CD189-E039-4A51-BC88-4927E4923AA0}"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3810559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6CD189-E039-4A51-BC88-4927E4923AA0}"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1ADD41-74E8-4F8A-933F-A917FB6E1FA0}"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34834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6CD189-E039-4A51-BC88-4927E4923AA0}"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2534353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E6CD189-E039-4A51-BC88-4927E4923AA0}" type="datetimeFigureOut">
              <a:rPr lang="en-US" smtClean="0"/>
              <a:t>11/24/2015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2599967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E6CD189-E039-4A51-BC88-4927E4923AA0}" type="datetimeFigureOut">
              <a:rPr lang="en-US" smtClean="0"/>
              <a:t>11/24/2015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3261817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6CD189-E039-4A51-BC88-4927E4923AA0}"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12400852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6CD189-E039-4A51-BC88-4927E4923AA0}"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2099780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E6CD189-E039-4A51-BC88-4927E4923AA0}"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2533892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6CD189-E039-4A51-BC88-4927E4923AA0}" type="datetimeFigureOut">
              <a:rPr lang="en-US" smtClean="0"/>
              <a:t>11/24/2015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891367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E6CD189-E039-4A51-BC88-4927E4923AA0}"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35043449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E6CD189-E039-4A51-BC88-4927E4923AA0}" type="datetimeFigureOut">
              <a:rPr lang="en-US" smtClean="0"/>
              <a:t>11/24/2015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3403221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E6CD189-E039-4A51-BC88-4927E4923AA0}" type="datetimeFigureOut">
              <a:rPr lang="en-US" smtClean="0"/>
              <a:t>11/24/2015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3085786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6CD189-E039-4A51-BC88-4927E4923AA0}" type="datetimeFigureOut">
              <a:rPr lang="en-US" smtClean="0"/>
              <a:t>11/24/2015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398436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6CD189-E039-4A51-BC88-4927E4923AA0}"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3109388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E6CD189-E039-4A51-BC88-4927E4923AA0}" type="datetimeFigureOut">
              <a:rPr lang="en-US" smtClean="0"/>
              <a:t>11/24/2015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11ADD41-74E8-4F8A-933F-A917FB6E1FA0}" type="slidenum">
              <a:rPr lang="en-US" smtClean="0"/>
              <a:t>‹#›</a:t>
            </a:fld>
            <a:endParaRPr lang="en-US"/>
          </a:p>
        </p:txBody>
      </p:sp>
    </p:spTree>
    <p:extLst>
      <p:ext uri="{BB962C8B-B14F-4D97-AF65-F5344CB8AC3E}">
        <p14:creationId xmlns:p14="http://schemas.microsoft.com/office/powerpoint/2010/main" val="270902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EE6CD189-E039-4A51-BC88-4927E4923AA0}" type="datetimeFigureOut">
              <a:rPr lang="en-US" smtClean="0"/>
              <a:t>11/24/2015</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611ADD41-74E8-4F8A-933F-A917FB6E1FA0}" type="slidenum">
              <a:rPr lang="en-US" smtClean="0"/>
              <a:t>‹#›</a:t>
            </a:fld>
            <a:endParaRPr lang="en-US"/>
          </a:p>
        </p:txBody>
      </p:sp>
    </p:spTree>
    <p:extLst>
      <p:ext uri="{BB962C8B-B14F-4D97-AF65-F5344CB8AC3E}">
        <p14:creationId xmlns:p14="http://schemas.microsoft.com/office/powerpoint/2010/main" val="17243124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0.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CS4710: Artificial Intelligence</a:t>
            </a:r>
            <a:br>
              <a:rPr lang="en-US" dirty="0" smtClean="0"/>
            </a:br>
            <a:r>
              <a:rPr lang="en-US" dirty="0" smtClean="0"/>
              <a:t>Intro to Machine Learning</a:t>
            </a:r>
            <a:endParaRPr lang="en-US" dirty="0"/>
          </a:p>
        </p:txBody>
      </p:sp>
      <p:sp>
        <p:nvSpPr>
          <p:cNvPr id="3" name="Subtitle 2"/>
          <p:cNvSpPr>
            <a:spLocks noGrp="1"/>
          </p:cNvSpPr>
          <p:nvPr>
            <p:ph type="subTitle" idx="1"/>
          </p:nvPr>
        </p:nvSpPr>
        <p:spPr/>
        <p:txBody>
          <a:bodyPr/>
          <a:lstStyle/>
          <a:p>
            <a:r>
              <a:rPr lang="en-US" dirty="0" smtClean="0"/>
              <a:t>Intelligent beings (e.g., humans) are excellent at learning. How can we try to program systems to learn interesting new things?</a:t>
            </a:r>
            <a:endParaRPr lang="en-US" dirty="0"/>
          </a:p>
        </p:txBody>
      </p:sp>
    </p:spTree>
    <p:extLst>
      <p:ext uri="{BB962C8B-B14F-4D97-AF65-F5344CB8AC3E}">
        <p14:creationId xmlns:p14="http://schemas.microsoft.com/office/powerpoint/2010/main" val="17861657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Gradient Descent Learning Algorithm</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913794" y="1107583"/>
                <a:ext cx="10738607" cy="5486399"/>
              </a:xfrm>
            </p:spPr>
            <p:txBody>
              <a:bodyPr>
                <a:normAutofit/>
              </a:bodyPr>
              <a:lstStyle/>
              <a:p>
                <a:pPr marL="369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𝜃</m:t>
                          </m:r>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2</m:t>
                          </m:r>
                          <m:r>
                            <a:rPr lang="en-US" sz="3200" b="0" i="1" smtClean="0">
                              <a:latin typeface="Cambria Math" panose="02040503050406030204" pitchFamily="18" charset="0"/>
                            </a:rPr>
                            <m:t>𝑚</m:t>
                          </m:r>
                        </m:den>
                      </m:f>
                      <m:r>
                        <a:rPr lang="en-US" sz="3200" b="0" i="1" smtClean="0">
                          <a:latin typeface="Cambria Math" panose="02040503050406030204" pitchFamily="18" charset="0"/>
                        </a:rPr>
                        <m:t> ∗</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𝑚</m:t>
                          </m:r>
                        </m:sup>
                        <m:e>
                          <m:d>
                            <m:dPr>
                              <m:ctrlPr>
                                <a:rPr lang="en-US" sz="3200" i="1">
                                  <a:latin typeface="Cambria Math" panose="02040503050406030204" pitchFamily="18" charset="0"/>
                                </a:rPr>
                              </m:ctrlPr>
                            </m:dPr>
                            <m:e>
                              <m:r>
                                <a:rPr lang="en-US" sz="3200" i="1">
                                  <a:latin typeface="Cambria Math" panose="02040503050406030204" pitchFamily="18" charset="0"/>
                                </a:rPr>
                                <m:t>𝐻</m:t>
                              </m:r>
                              <m:r>
                                <a:rPr lang="en-US" sz="3200" i="1" baseline="-25000">
                                  <a:latin typeface="Cambria Math" panose="02040503050406030204" pitchFamily="18" charset="0"/>
                                  <a:ea typeface="Cambria Math" panose="02040503050406030204" pitchFamily="18" charset="0"/>
                                </a:rPr>
                                <m:t>𝜃</m:t>
                              </m:r>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𝑥</m:t>
                                  </m:r>
                                  <m:r>
                                    <a:rPr lang="en-US" sz="3200" i="1" baseline="30000">
                                      <a:latin typeface="Cambria Math" panose="02040503050406030204" pitchFamily="18" charset="0"/>
                                      <a:ea typeface="Cambria Math" panose="02040503050406030204" pitchFamily="18" charset="0"/>
                                    </a:rPr>
                                    <m:t>𝑖</m:t>
                                  </m:r>
                                </m:e>
                              </m:d>
                              <m:r>
                                <a:rPr lang="en-US" sz="3200" i="1">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𝑦𝑖</m:t>
                              </m:r>
                            </m:e>
                          </m:d>
                          <m:r>
                            <a:rPr lang="en-US" sz="3200" i="1" baseline="30000">
                              <a:latin typeface="Cambria Math" panose="02040503050406030204" pitchFamily="18" charset="0"/>
                              <a:ea typeface="Cambria Math" panose="02040503050406030204" pitchFamily="18" charset="0"/>
                            </a:rPr>
                            <m:t>2</m:t>
                          </m:r>
                        </m:e>
                      </m:nary>
                    </m:oMath>
                  </m:oMathPara>
                </a14:m>
                <a:endParaRPr lang="en-US" sz="3200" dirty="0"/>
              </a:p>
              <a:p>
                <a:pPr marL="36900" indent="0">
                  <a:buNone/>
                </a:pPr>
                <a:endParaRPr lang="en-US" dirty="0" smtClean="0"/>
              </a:p>
              <a:p>
                <a:pPr marL="36900" indent="0">
                  <a:buNone/>
                </a:pPr>
                <a:endParaRPr lang="en-US" dirty="0" smtClean="0"/>
              </a:p>
              <a:p>
                <a:r>
                  <a:rPr lang="en-US" b="1" u="sng" dirty="0" smtClean="0"/>
                  <a:t>Goal:</a:t>
                </a:r>
                <a:r>
                  <a:rPr lang="en-US" dirty="0" smtClean="0"/>
                  <a:t> Find theta values that minimize </a:t>
                </a:r>
                <a14:m>
                  <m:oMath xmlns:m="http://schemas.openxmlformats.org/officeDocument/2006/math">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oMath>
                </a14:m>
                <a:endParaRPr lang="en-US" dirty="0" smtClean="0"/>
              </a:p>
              <a:p>
                <a:endParaRPr lang="en-US" dirty="0" smtClean="0"/>
              </a:p>
              <a:p>
                <a:endParaRPr lang="en-US" dirty="0"/>
              </a:p>
              <a:p>
                <a:r>
                  <a:rPr lang="en-US" b="1" u="sng" dirty="0" smtClean="0"/>
                  <a:t>Outline:</a:t>
                </a:r>
              </a:p>
              <a:p>
                <a:pPr lvl="1"/>
                <a:r>
                  <a:rPr lang="en-US" dirty="0" smtClean="0"/>
                  <a:t>Start with some arbitrary values of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baseline="-25000" dirty="0" smtClean="0"/>
                  <a:t>0</a:t>
                </a:r>
                <a:r>
                  <a:rPr lang="en-US"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baseline="-25000" dirty="0" smtClean="0"/>
                  <a:t>1</a:t>
                </a:r>
              </a:p>
              <a:p>
                <a:pPr lvl="1"/>
                <a:r>
                  <a:rPr lang="en-US" dirty="0" smtClean="0"/>
                  <a:t>Adjust theta values to reduce J(</a:t>
                </a:r>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smtClean="0"/>
                  <a:t>)</a:t>
                </a:r>
              </a:p>
              <a:p>
                <a:pPr lvl="1"/>
                <a:r>
                  <a:rPr lang="en-US" dirty="0" smtClean="0"/>
                  <a:t>Repeat until no more adjustments can be made (or adjustments are doing VERY little)</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913794" y="1107583"/>
                <a:ext cx="10738607" cy="548639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53017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Gradient Descent Learning Algorithm</a:t>
            </a:r>
            <a:endParaRPr lang="en-US" sz="4000" dirty="0" smtClean="0"/>
          </a:p>
        </p:txBody>
      </p:sp>
      <p:sp>
        <p:nvSpPr>
          <p:cNvPr id="6" name="Content Placeholder 5"/>
          <p:cNvSpPr>
            <a:spLocks noGrp="1"/>
          </p:cNvSpPr>
          <p:nvPr>
            <p:ph idx="1"/>
          </p:nvPr>
        </p:nvSpPr>
        <p:spPr>
          <a:xfrm>
            <a:off x="913794" y="1378039"/>
            <a:ext cx="10738607" cy="5215943"/>
          </a:xfrm>
        </p:spPr>
        <p:txBody>
          <a:bodyPr>
            <a:normAutofit/>
          </a:bodyPr>
          <a:lstStyle/>
          <a:p>
            <a:r>
              <a:rPr lang="en-US" b="1" u="sng" dirty="0" smtClean="0"/>
              <a:t>Problem:</a:t>
            </a:r>
            <a:r>
              <a:rPr lang="en-US" dirty="0" smtClean="0"/>
              <a:t> How do I know how to adjust each theta value so my overall cost function goes down?</a:t>
            </a:r>
          </a:p>
          <a:p>
            <a:endParaRPr lang="en-US" dirty="0"/>
          </a:p>
          <a:p>
            <a:r>
              <a:rPr lang="en-US" dirty="0" smtClean="0"/>
              <a:t>Remember, I want to adjust ALL of the theta values at once.</a:t>
            </a:r>
          </a:p>
          <a:p>
            <a:endParaRPr lang="en-US" dirty="0"/>
          </a:p>
          <a:p>
            <a:r>
              <a:rPr lang="en-US" dirty="0" smtClean="0"/>
              <a:t>So…it’s not really an option to try different values and see what happens. If we have more features (which we will in a moment), then this will be way too slow.</a:t>
            </a:r>
          </a:p>
          <a:p>
            <a:endParaRPr lang="en-US" dirty="0"/>
          </a:p>
          <a:p>
            <a:r>
              <a:rPr lang="en-US" b="1" u="sng" dirty="0" smtClean="0"/>
              <a:t>Solution:</a:t>
            </a:r>
            <a:r>
              <a:rPr lang="en-US" dirty="0" smtClean="0"/>
              <a:t> let’s differentiate the cost function!</a:t>
            </a:r>
          </a:p>
        </p:txBody>
      </p:sp>
    </p:spTree>
    <p:extLst>
      <p:ext uri="{BB962C8B-B14F-4D97-AF65-F5344CB8AC3E}">
        <p14:creationId xmlns:p14="http://schemas.microsoft.com/office/powerpoint/2010/main" val="31021855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Gradient Descent Learning Algorithm</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913794" y="1378039"/>
                <a:ext cx="10738607" cy="5215943"/>
              </a:xfrm>
            </p:spPr>
            <p:txBody>
              <a:bodyPr>
                <a:normAutofit/>
              </a:bodyPr>
              <a:lstStyle/>
              <a:p>
                <a:pPr marL="36900" indent="0">
                  <a:buNone/>
                </a:pPr>
                <a:r>
                  <a:rPr lang="en-US" sz="3200" dirty="0" smtClean="0"/>
                  <a:t>Repeat:</a:t>
                </a:r>
              </a:p>
              <a:p>
                <a:pPr marL="36900" indent="0">
                  <a:buNone/>
                </a:pPr>
                <a:r>
                  <a:rPr lang="en-US" sz="3200" dirty="0" smtClean="0">
                    <a:ea typeface="Cambria Math" panose="02040503050406030204" pitchFamily="18" charset="0"/>
                  </a:rPr>
                  <a:t>	</a:t>
                </a:r>
                <a14:m>
                  <m:oMath xmlns:m="http://schemas.openxmlformats.org/officeDocument/2006/math">
                    <m:r>
                      <a:rPr lang="en-US" sz="320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𝑗</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𝑗</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𝛼</m:t>
                    </m:r>
                    <m:r>
                      <a:rPr lang="en-US" sz="3200" b="0" i="1" smtClean="0">
                        <a:latin typeface="Cambria Math" panose="02040503050406030204" pitchFamily="18" charset="0"/>
                        <a:ea typeface="Cambria Math" panose="02040503050406030204" pitchFamily="18" charset="0"/>
                      </a:rPr>
                      <m:t> ∗</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m:t>
                        </m:r>
                      </m:num>
                      <m:den>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𝑗</m:t>
                        </m:r>
                      </m:den>
                    </m:f>
                    <m:r>
                      <a:rPr lang="en-US" sz="3200" b="0" i="1" smtClean="0">
                        <a:latin typeface="Cambria Math" panose="02040503050406030204" pitchFamily="18" charset="0"/>
                        <a:ea typeface="Cambria Math" panose="02040503050406030204" pitchFamily="18" charset="0"/>
                      </a:rPr>
                      <m:t>𝐽</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𝜃</m:t>
                    </m:r>
                    <m:r>
                      <a:rPr lang="en-US" sz="3200" b="0" i="1" smtClean="0">
                        <a:latin typeface="Cambria Math" panose="02040503050406030204" pitchFamily="18" charset="0"/>
                        <a:ea typeface="Cambria Math" panose="02040503050406030204" pitchFamily="18" charset="0"/>
                      </a:rPr>
                      <m:t>)</m:t>
                    </m:r>
                  </m:oMath>
                </a14:m>
                <a:endParaRPr lang="en-US" sz="3200" dirty="0"/>
              </a:p>
              <a:p>
                <a:pPr marL="36900" indent="0">
                  <a:buNone/>
                </a:pPr>
                <a:endParaRPr lang="en-US" dirty="0"/>
              </a:p>
              <a:p>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smtClean="0"/>
                  <a:t> is called the </a:t>
                </a:r>
                <a:r>
                  <a:rPr lang="en-US" b="1" u="sng" dirty="0" smtClean="0"/>
                  <a:t>learning rate</a:t>
                </a:r>
                <a:r>
                  <a:rPr lang="en-US" dirty="0" smtClean="0"/>
                  <a:t>, this is a value that you choose (higher means you’ll change theta values faster.</a:t>
                </a:r>
              </a:p>
              <a:p>
                <a:endParaRPr lang="en-US" dirty="0"/>
              </a:p>
              <a:p>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𝑗</m:t>
                    </m:r>
                  </m:oMath>
                </a14:m>
                <a:r>
                  <a:rPr lang="en-US" dirty="0" smtClean="0"/>
                  <a:t> is the </a:t>
                </a:r>
                <a:r>
                  <a:rPr lang="en-US" dirty="0" err="1" smtClean="0"/>
                  <a:t>jth</a:t>
                </a:r>
                <a:r>
                  <a:rPr lang="en-US" dirty="0" smtClean="0"/>
                  <a:t> theta value from our hypothesis function (remember there were two). When we have more features, we will have more theta values to update.</a:t>
                </a:r>
              </a:p>
              <a:p>
                <a:endParaRPr lang="en-US" dirty="0"/>
              </a:p>
              <a:p>
                <a:r>
                  <a:rPr lang="en-US" dirty="0" smtClean="0"/>
                  <a:t>Partial derivative tells us which direction to change theta to lower the cost function</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913794" y="1378039"/>
                <a:ext cx="10738607" cy="5215943"/>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067867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Gradient Descent Learning Algorithm</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913794" y="1378039"/>
                <a:ext cx="10738607" cy="5215943"/>
              </a:xfrm>
            </p:spPr>
            <p:txBody>
              <a:bodyPr>
                <a:normAutofit/>
              </a:bodyPr>
              <a:lstStyle/>
              <a:p>
                <a:pPr marL="36900" indent="0" algn="ctr">
                  <a:buNone/>
                </a:pPr>
                <a:r>
                  <a:rPr lang="en-US" sz="3200" dirty="0" smtClean="0">
                    <a:ea typeface="Cambria Math" panose="02040503050406030204" pitchFamily="18" charset="0"/>
                  </a:rPr>
                  <a:t>Let’s differentiate J:</a:t>
                </a:r>
              </a:p>
              <a:p>
                <a:pPr marL="36900" indent="0" algn="ctr">
                  <a:buNone/>
                </a:pPr>
                <a:endParaRPr lang="en-US" sz="3200" dirty="0" smtClean="0">
                  <a:ea typeface="Cambria Math" panose="02040503050406030204" pitchFamily="18" charset="0"/>
                </a:endParaRPr>
              </a:p>
              <a:p>
                <a:pPr marL="36900" indent="0" algn="ctr">
                  <a:buNone/>
                </a:pPr>
                <a14:m>
                  <m:oMathPara xmlns:m="http://schemas.openxmlformats.org/officeDocument/2006/math">
                    <m:oMathParaPr>
                      <m:jc m:val="center"/>
                    </m:oMathParaPr>
                    <m:oMath xmlns:m="http://schemas.openxmlformats.org/officeDocument/2006/math">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m:t>
                          </m:r>
                        </m:num>
                        <m:den>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𝑗</m:t>
                          </m:r>
                        </m:den>
                      </m:f>
                      <m:r>
                        <a:rPr lang="en-US" sz="3200" b="0" i="1" smtClean="0">
                          <a:latin typeface="Cambria Math" panose="02040503050406030204" pitchFamily="18" charset="0"/>
                          <a:ea typeface="Cambria Math" panose="02040503050406030204" pitchFamily="18" charset="0"/>
                        </a:rPr>
                        <m:t>𝐽</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𝜃</m:t>
                          </m:r>
                        </m:e>
                      </m:d>
                      <m:r>
                        <a:rPr lang="en-US" sz="3200" b="0" i="1" smtClean="0">
                          <a:latin typeface="Cambria Math" panose="02040503050406030204" pitchFamily="18" charset="0"/>
                          <a:ea typeface="Cambria Math" panose="02040503050406030204" pitchFamily="18" charset="0"/>
                        </a:rPr>
                        <m:t>= ??</m:t>
                      </m:r>
                    </m:oMath>
                  </m:oMathPara>
                </a14:m>
                <a:endParaRPr lang="en-US" sz="3200" dirty="0"/>
              </a:p>
              <a:p>
                <a:pPr marL="36900" indent="0" algn="ctr">
                  <a:buNone/>
                </a:pPr>
                <a:endParaRPr lang="en-US" dirty="0"/>
              </a:p>
              <a:p>
                <a:pPr algn="ctr"/>
                <a:endParaRPr lang="en-US" dirty="0" smtClean="0"/>
              </a:p>
              <a:p>
                <a:pPr marL="36900" indent="0" algn="ctr">
                  <a:buNone/>
                </a:pPr>
                <a:r>
                  <a:rPr lang="en-US" dirty="0" smtClean="0">
                    <a:sym typeface="Wingdings" panose="05000000000000000000" pitchFamily="2" charset="2"/>
                  </a:rPr>
                  <a:t> On Board</a:t>
                </a:r>
                <a:endParaRPr lang="en-US" dirty="0" smtClean="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913794" y="1378039"/>
                <a:ext cx="10738607" cy="5215943"/>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032130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Gradient Descent Learning Algorithm</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913794" y="1378039"/>
                <a:ext cx="10738607" cy="5215943"/>
              </a:xfrm>
            </p:spPr>
            <p:txBody>
              <a:bodyPr>
                <a:normAutofit/>
              </a:bodyPr>
              <a:lstStyle/>
              <a:p>
                <a:pPr marL="36900" indent="0" algn="ctr">
                  <a:buNone/>
                </a:pPr>
                <a:r>
                  <a:rPr lang="en-US" sz="3200" dirty="0" smtClean="0">
                    <a:ea typeface="Cambria Math" panose="02040503050406030204" pitchFamily="18" charset="0"/>
                  </a:rPr>
                  <a:t>Let’s differentiate J:</a:t>
                </a:r>
              </a:p>
              <a:p>
                <a:pPr marL="36900" indent="0" algn="ctr">
                  <a:buNone/>
                </a:pPr>
                <a:endParaRPr lang="en-US" sz="3200" dirty="0" smtClean="0">
                  <a:ea typeface="Cambria Math" panose="02040503050406030204" pitchFamily="18" charset="0"/>
                </a:endParaRPr>
              </a:p>
              <a:p>
                <a:pPr marL="36900" indent="0" algn="ctr">
                  <a:buNone/>
                </a:pPr>
                <a14:m>
                  <m:oMathPara xmlns:m="http://schemas.openxmlformats.org/officeDocument/2006/math">
                    <m:oMathParaPr>
                      <m:jc m:val="center"/>
                    </m:oMathParaPr>
                    <m:oMath xmlns:m="http://schemas.openxmlformats.org/officeDocument/2006/math">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m:t>
                          </m:r>
                        </m:num>
                        <m:den>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0</m:t>
                          </m:r>
                        </m:den>
                      </m:f>
                      <m:r>
                        <a:rPr lang="en-US" sz="3200" b="0" i="1" smtClean="0">
                          <a:latin typeface="Cambria Math" panose="02040503050406030204" pitchFamily="18" charset="0"/>
                          <a:ea typeface="Cambria Math" panose="02040503050406030204" pitchFamily="18" charset="0"/>
                        </a:rPr>
                        <m:t>𝐽</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𝜃</m:t>
                          </m:r>
                        </m:e>
                      </m:d>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1</m:t>
                          </m:r>
                        </m:num>
                        <m:den>
                          <m:r>
                            <a:rPr lang="en-US" sz="3200" b="0" i="1" smtClean="0">
                              <a:latin typeface="Cambria Math" panose="02040503050406030204" pitchFamily="18" charset="0"/>
                              <a:ea typeface="Cambria Math" panose="02040503050406030204" pitchFamily="18" charset="0"/>
                            </a:rPr>
                            <m:t>𝑚</m:t>
                          </m:r>
                        </m:den>
                      </m:f>
                      <m:r>
                        <a:rPr lang="en-US" sz="3200" b="0" i="1" smtClean="0">
                          <a:latin typeface="Cambria Math" panose="02040503050406030204" pitchFamily="18" charset="0"/>
                          <a:ea typeface="Cambria Math" panose="02040503050406030204" pitchFamily="18" charset="0"/>
                        </a:rPr>
                        <m:t> </m:t>
                      </m:r>
                      <m:nary>
                        <m:naryPr>
                          <m:chr m:val="∑"/>
                          <m:ctrlPr>
                            <a:rPr lang="en-US" sz="3200" b="0" i="1" smtClean="0">
                              <a:latin typeface="Cambria Math" panose="02040503050406030204" pitchFamily="18" charset="0"/>
                              <a:ea typeface="Cambria Math" panose="02040503050406030204" pitchFamily="18" charset="0"/>
                            </a:rPr>
                          </m:ctrlPr>
                        </m:naryPr>
                        <m:sub>
                          <m:r>
                            <m:rPr>
                              <m:brk m:alnAt="23"/>
                            </m:rPr>
                            <a:rPr lang="en-US" sz="3200" b="0" i="1" smtClean="0">
                              <a:latin typeface="Cambria Math" panose="02040503050406030204" pitchFamily="18" charset="0"/>
                              <a:ea typeface="Cambria Math" panose="02040503050406030204" pitchFamily="18" charset="0"/>
                            </a:rPr>
                            <m:t>𝑖</m:t>
                          </m:r>
                          <m:r>
                            <a:rPr lang="en-US" sz="3200" b="0" i="1" smtClean="0">
                              <a:latin typeface="Cambria Math" panose="02040503050406030204" pitchFamily="18" charset="0"/>
                              <a:ea typeface="Cambria Math" panose="02040503050406030204" pitchFamily="18" charset="0"/>
                            </a:rPr>
                            <m:t>=1</m:t>
                          </m:r>
                        </m:sub>
                        <m:sup>
                          <m:r>
                            <a:rPr lang="en-US" sz="3200" b="0" i="1" smtClean="0">
                              <a:latin typeface="Cambria Math" panose="02040503050406030204" pitchFamily="18" charset="0"/>
                              <a:ea typeface="Cambria Math" panose="02040503050406030204" pitchFamily="18" charset="0"/>
                            </a:rPr>
                            <m:t>𝑚</m:t>
                          </m:r>
                        </m:sup>
                        <m:e>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h</m:t>
                          </m:r>
                          <m:r>
                            <a:rPr lang="en-US" sz="3200" i="1" baseline="-25000">
                              <a:latin typeface="Cambria Math" panose="02040503050406030204" pitchFamily="18" charset="0"/>
                              <a:ea typeface="Cambria Math" panose="02040503050406030204" pitchFamily="18" charset="0"/>
                            </a:rPr>
                            <m:t>𝜃</m:t>
                          </m:r>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𝑥</m:t>
                              </m:r>
                              <m:r>
                                <a:rPr lang="en-US" sz="3200" i="1" baseline="30000">
                                  <a:latin typeface="Cambria Math" panose="02040503050406030204" pitchFamily="18" charset="0"/>
                                  <a:ea typeface="Cambria Math" panose="02040503050406030204" pitchFamily="18" charset="0"/>
                                </a:rPr>
                                <m:t>𝑖</m:t>
                              </m:r>
                            </m:e>
                          </m:d>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𝑦𝑖</m:t>
                          </m:r>
                          <m:r>
                            <a:rPr lang="en-US" sz="3200" i="1">
                              <a:latin typeface="Cambria Math" panose="02040503050406030204" pitchFamily="18" charset="0"/>
                              <a:ea typeface="Cambria Math" panose="02040503050406030204" pitchFamily="18" charset="0"/>
                            </a:rPr>
                            <m:t>)</m:t>
                          </m:r>
                        </m:e>
                      </m:nary>
                    </m:oMath>
                  </m:oMathPara>
                </a14:m>
                <a:endParaRPr lang="en-US" sz="3200" dirty="0"/>
              </a:p>
              <a:p>
                <a:pPr marL="36900" indent="0" algn="ctr">
                  <a:buNone/>
                </a:pPr>
                <a:endParaRPr lang="en-US" dirty="0"/>
              </a:p>
              <a:p>
                <a:pPr marL="36900" indent="0" algn="ctr">
                  <a:buNone/>
                </a:pPr>
                <a:endParaRPr lang="en-US" dirty="0" smtClean="0"/>
              </a:p>
              <a:p>
                <a:pPr marL="36900" indent="0" algn="ctr">
                  <a:buNone/>
                </a:pPr>
                <a14:m>
                  <m:oMathPara xmlns:m="http://schemas.openxmlformats.org/officeDocument/2006/math">
                    <m:oMathParaPr>
                      <m:jc m:val="centerGroup"/>
                    </m:oMathParaPr>
                    <m:oMath xmlns:m="http://schemas.openxmlformats.org/officeDocument/2006/math">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m:t>
                          </m:r>
                        </m:num>
                        <m:den>
                          <m:r>
                            <a:rPr lang="en-US" sz="3200" i="1">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1</m:t>
                          </m:r>
                        </m:den>
                      </m:f>
                      <m:r>
                        <a:rPr lang="en-US" sz="3200" i="1">
                          <a:latin typeface="Cambria Math" panose="02040503050406030204" pitchFamily="18" charset="0"/>
                          <a:ea typeface="Cambria Math" panose="02040503050406030204" pitchFamily="18" charset="0"/>
                        </a:rPr>
                        <m:t>𝐽</m:t>
                      </m:r>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𝜃</m:t>
                          </m:r>
                        </m:e>
                      </m:d>
                      <m:r>
                        <a:rPr lang="en-US" sz="3200" i="1">
                          <a:latin typeface="Cambria Math" panose="02040503050406030204" pitchFamily="18" charset="0"/>
                          <a:ea typeface="Cambria Math" panose="02040503050406030204" pitchFamily="18" charset="0"/>
                        </a:rPr>
                        <m:t>=</m:t>
                      </m: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1</m:t>
                          </m:r>
                        </m:num>
                        <m:den>
                          <m:r>
                            <a:rPr lang="en-US" sz="3200" i="1">
                              <a:latin typeface="Cambria Math" panose="02040503050406030204" pitchFamily="18" charset="0"/>
                              <a:ea typeface="Cambria Math" panose="02040503050406030204" pitchFamily="18" charset="0"/>
                            </a:rPr>
                            <m:t>𝑚</m:t>
                          </m:r>
                        </m:den>
                      </m:f>
                      <m:r>
                        <a:rPr lang="en-US" sz="3200" i="1">
                          <a:latin typeface="Cambria Math" panose="02040503050406030204" pitchFamily="18" charset="0"/>
                          <a:ea typeface="Cambria Math" panose="02040503050406030204" pitchFamily="18" charset="0"/>
                        </a:rPr>
                        <m:t> </m:t>
                      </m:r>
                      <m:nary>
                        <m:naryPr>
                          <m:chr m:val="∑"/>
                          <m:ctrlPr>
                            <a:rPr lang="en-US" sz="3200" i="1">
                              <a:latin typeface="Cambria Math" panose="02040503050406030204" pitchFamily="18" charset="0"/>
                              <a:ea typeface="Cambria Math" panose="02040503050406030204" pitchFamily="18" charset="0"/>
                            </a:rPr>
                          </m:ctrlPr>
                        </m:naryPr>
                        <m:sub>
                          <m:r>
                            <m:rPr>
                              <m:brk m:alnAt="23"/>
                            </m:rP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=1</m:t>
                          </m:r>
                        </m:sub>
                        <m:sup>
                          <m:r>
                            <a:rPr lang="en-US" sz="3200" i="1">
                              <a:latin typeface="Cambria Math" panose="02040503050406030204" pitchFamily="18" charset="0"/>
                              <a:ea typeface="Cambria Math" panose="02040503050406030204" pitchFamily="18" charset="0"/>
                            </a:rPr>
                            <m:t>𝑚</m:t>
                          </m:r>
                        </m:sup>
                        <m:e>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h</m:t>
                              </m:r>
                              <m:r>
                                <a:rPr lang="en-US" sz="3200" i="1" baseline="-25000">
                                  <a:latin typeface="Cambria Math" panose="02040503050406030204" pitchFamily="18" charset="0"/>
                                  <a:ea typeface="Cambria Math" panose="02040503050406030204" pitchFamily="18" charset="0"/>
                                </a:rPr>
                                <m:t>𝜃</m:t>
                              </m:r>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𝑥</m:t>
                                  </m:r>
                                  <m:r>
                                    <a:rPr lang="en-US" sz="3200" i="1" baseline="30000">
                                      <a:latin typeface="Cambria Math" panose="02040503050406030204" pitchFamily="18" charset="0"/>
                                      <a:ea typeface="Cambria Math" panose="02040503050406030204" pitchFamily="18" charset="0"/>
                                    </a:rPr>
                                    <m:t>𝑖</m:t>
                                  </m:r>
                                </m:e>
                              </m:d>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𝑦𝑖</m:t>
                              </m:r>
                            </m:e>
                          </m:d>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𝑥𝑖</m:t>
                          </m:r>
                        </m:e>
                      </m:nary>
                    </m:oMath>
                  </m:oMathPara>
                </a14:m>
                <a:endParaRPr lang="en-US" sz="3200" dirty="0" smtClean="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913794" y="1378039"/>
                <a:ext cx="10738607" cy="5215943"/>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838681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Gradient Descent: Local Minima?</a:t>
            </a:r>
            <a:endParaRPr lang="en-US" sz="4000" dirty="0" smtClean="0"/>
          </a:p>
        </p:txBody>
      </p:sp>
      <p:pic>
        <p:nvPicPr>
          <p:cNvPr id="3" name="Picture 2"/>
          <p:cNvPicPr>
            <a:picLocks noChangeAspect="1"/>
          </p:cNvPicPr>
          <p:nvPr/>
        </p:nvPicPr>
        <p:blipFill>
          <a:blip r:embed="rId2"/>
          <a:stretch>
            <a:fillRect/>
          </a:stretch>
        </p:blipFill>
        <p:spPr>
          <a:xfrm>
            <a:off x="2761735" y="1435524"/>
            <a:ext cx="6581775" cy="4733925"/>
          </a:xfrm>
          <a:prstGeom prst="rect">
            <a:avLst/>
          </a:prstGeom>
        </p:spPr>
      </p:pic>
    </p:spTree>
    <p:extLst>
      <p:ext uri="{BB962C8B-B14F-4D97-AF65-F5344CB8AC3E}">
        <p14:creationId xmlns:p14="http://schemas.microsoft.com/office/powerpoint/2010/main" val="1998843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Regression Process</a:t>
            </a:r>
            <a:endParaRPr lang="en-US" sz="4000" dirty="0" smtClean="0"/>
          </a:p>
        </p:txBody>
      </p:sp>
      <p:sp>
        <p:nvSpPr>
          <p:cNvPr id="6" name="Rounded Rectangle 5"/>
          <p:cNvSpPr/>
          <p:nvPr/>
        </p:nvSpPr>
        <p:spPr>
          <a:xfrm>
            <a:off x="1423851" y="1358537"/>
            <a:ext cx="2612573" cy="1018903"/>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p:cNvSpPr txBox="1"/>
          <p:nvPr/>
        </p:nvSpPr>
        <p:spPr>
          <a:xfrm>
            <a:off x="1710627" y="1683322"/>
            <a:ext cx="2039020" cy="369332"/>
          </a:xfrm>
          <a:prstGeom prst="rect">
            <a:avLst/>
          </a:prstGeom>
          <a:noFill/>
        </p:spPr>
        <p:txBody>
          <a:bodyPr wrap="none" rtlCol="0">
            <a:spAutoFit/>
          </a:bodyPr>
          <a:lstStyle/>
          <a:p>
            <a:r>
              <a:rPr lang="en-US" dirty="0" smtClean="0"/>
              <a:t>Training Examples</a:t>
            </a:r>
            <a:endParaRPr lang="en-US" dirty="0"/>
          </a:p>
        </p:txBody>
      </p:sp>
      <p:sp>
        <p:nvSpPr>
          <p:cNvPr id="8" name="Rounded Rectangle 7"/>
          <p:cNvSpPr/>
          <p:nvPr/>
        </p:nvSpPr>
        <p:spPr>
          <a:xfrm>
            <a:off x="5214422" y="1358537"/>
            <a:ext cx="2612573" cy="1018903"/>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p:cNvSpPr txBox="1"/>
          <p:nvPr/>
        </p:nvSpPr>
        <p:spPr>
          <a:xfrm>
            <a:off x="5359268" y="1683322"/>
            <a:ext cx="2322880" cy="369332"/>
          </a:xfrm>
          <a:prstGeom prst="rect">
            <a:avLst/>
          </a:prstGeom>
          <a:noFill/>
        </p:spPr>
        <p:txBody>
          <a:bodyPr wrap="none" rtlCol="0">
            <a:spAutoFit/>
          </a:bodyPr>
          <a:lstStyle/>
          <a:p>
            <a:r>
              <a:rPr lang="en-US" dirty="0" smtClean="0"/>
              <a:t>Regression Algorithm</a:t>
            </a:r>
            <a:endParaRPr lang="en-US" dirty="0"/>
          </a:p>
        </p:txBody>
      </p:sp>
      <p:sp>
        <p:nvSpPr>
          <p:cNvPr id="10" name="Rounded Rectangle 9"/>
          <p:cNvSpPr/>
          <p:nvPr/>
        </p:nvSpPr>
        <p:spPr>
          <a:xfrm>
            <a:off x="5214422" y="3411247"/>
            <a:ext cx="2612573" cy="1018903"/>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6195290" y="3736032"/>
            <a:ext cx="639919" cy="369332"/>
          </a:xfrm>
          <a:prstGeom prst="rect">
            <a:avLst/>
          </a:prstGeom>
          <a:noFill/>
        </p:spPr>
        <p:txBody>
          <a:bodyPr wrap="none" rtlCol="0">
            <a:spAutoFit/>
          </a:bodyPr>
          <a:lstStyle/>
          <a:p>
            <a:r>
              <a:rPr lang="en-US" dirty="0" smtClean="0"/>
              <a:t>H(x)</a:t>
            </a:r>
            <a:endParaRPr lang="en-US" dirty="0"/>
          </a:p>
        </p:txBody>
      </p:sp>
      <p:sp>
        <p:nvSpPr>
          <p:cNvPr id="7" name="TextBox 6"/>
          <p:cNvSpPr txBox="1"/>
          <p:nvPr/>
        </p:nvSpPr>
        <p:spPr>
          <a:xfrm>
            <a:off x="269964" y="5159831"/>
            <a:ext cx="5569132" cy="1477328"/>
          </a:xfrm>
          <a:prstGeom prst="rect">
            <a:avLst/>
          </a:prstGeom>
          <a:noFill/>
        </p:spPr>
        <p:txBody>
          <a:bodyPr wrap="square" rtlCol="0">
            <a:spAutoFit/>
          </a:bodyPr>
          <a:lstStyle/>
          <a:p>
            <a:r>
              <a:rPr lang="en-US" dirty="0" smtClean="0"/>
              <a:t>H(x) is called the </a:t>
            </a:r>
            <a:r>
              <a:rPr lang="en-US" b="1" u="sng" dirty="0" smtClean="0"/>
              <a:t>hypothesis function</a:t>
            </a:r>
          </a:p>
          <a:p>
            <a:endParaRPr lang="en-US" b="1" u="sng" dirty="0"/>
          </a:p>
          <a:p>
            <a:r>
              <a:rPr lang="en-US" dirty="0" smtClean="0"/>
              <a:t>This inputs a data point and outputs a prediction output</a:t>
            </a:r>
          </a:p>
          <a:p>
            <a:endParaRPr lang="en-US" dirty="0"/>
          </a:p>
          <a:p>
            <a:r>
              <a:rPr lang="en-US" dirty="0" smtClean="0"/>
              <a:t>Regression algorithm finds the best hypothesis function</a:t>
            </a:r>
            <a:endParaRPr lang="en-US" dirty="0"/>
          </a:p>
        </p:txBody>
      </p:sp>
      <p:cxnSp>
        <p:nvCxnSpPr>
          <p:cNvPr id="13" name="Straight Arrow Connector 12"/>
          <p:cNvCxnSpPr>
            <a:stCxn id="6" idx="3"/>
            <a:endCxn id="8" idx="1"/>
          </p:cNvCxnSpPr>
          <p:nvPr/>
        </p:nvCxnSpPr>
        <p:spPr>
          <a:xfrm>
            <a:off x="4036424" y="1867989"/>
            <a:ext cx="11779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0"/>
          </p:cNvCxnSpPr>
          <p:nvPr/>
        </p:nvCxnSpPr>
        <p:spPr>
          <a:xfrm>
            <a:off x="6520709" y="2377440"/>
            <a:ext cx="0" cy="1033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13531" y="3459033"/>
            <a:ext cx="1473638" cy="923330"/>
          </a:xfrm>
          <a:prstGeom prst="rect">
            <a:avLst/>
          </a:prstGeom>
          <a:noFill/>
        </p:spPr>
        <p:txBody>
          <a:bodyPr wrap="square" rtlCol="0">
            <a:spAutoFit/>
          </a:bodyPr>
          <a:lstStyle/>
          <a:p>
            <a:r>
              <a:rPr lang="en-US" dirty="0" smtClean="0"/>
              <a:t>Features:</a:t>
            </a:r>
          </a:p>
          <a:p>
            <a:r>
              <a:rPr lang="en-US" i="1" dirty="0" smtClean="0"/>
              <a:t>Avg. Points in College</a:t>
            </a:r>
            <a:endParaRPr lang="en-US" i="1" dirty="0"/>
          </a:p>
        </p:txBody>
      </p:sp>
      <p:sp>
        <p:nvSpPr>
          <p:cNvPr id="19" name="TextBox 18"/>
          <p:cNvSpPr txBox="1"/>
          <p:nvPr/>
        </p:nvSpPr>
        <p:spPr>
          <a:xfrm>
            <a:off x="9157531" y="3462763"/>
            <a:ext cx="1473638" cy="923330"/>
          </a:xfrm>
          <a:prstGeom prst="rect">
            <a:avLst/>
          </a:prstGeom>
          <a:noFill/>
        </p:spPr>
        <p:txBody>
          <a:bodyPr wrap="square" rtlCol="0">
            <a:spAutoFit/>
          </a:bodyPr>
          <a:lstStyle/>
          <a:p>
            <a:r>
              <a:rPr lang="en-US" dirty="0" smtClean="0"/>
              <a:t>Prediction:</a:t>
            </a:r>
          </a:p>
          <a:p>
            <a:r>
              <a:rPr lang="en-US" i="1" dirty="0" smtClean="0"/>
              <a:t>Avg. Points in NBA</a:t>
            </a:r>
            <a:endParaRPr lang="en-US" i="1" dirty="0"/>
          </a:p>
        </p:txBody>
      </p:sp>
      <p:cxnSp>
        <p:nvCxnSpPr>
          <p:cNvPr id="21" name="Straight Arrow Connector 20"/>
          <p:cNvCxnSpPr>
            <a:stCxn id="18" idx="3"/>
            <a:endCxn id="10" idx="1"/>
          </p:cNvCxnSpPr>
          <p:nvPr/>
        </p:nvCxnSpPr>
        <p:spPr>
          <a:xfrm>
            <a:off x="3987169" y="3920698"/>
            <a:ext cx="12272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19" idx="1"/>
          </p:cNvCxnSpPr>
          <p:nvPr/>
        </p:nvCxnSpPr>
        <p:spPr>
          <a:xfrm>
            <a:off x="7826995" y="3920699"/>
            <a:ext cx="1330536" cy="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4911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Supervised Learning: Regression</a:t>
            </a:r>
            <a:endParaRPr lang="en-US" dirty="0"/>
          </a:p>
        </p:txBody>
      </p:sp>
      <p:sp>
        <p:nvSpPr>
          <p:cNvPr id="5" name="Text Placeholder 4"/>
          <p:cNvSpPr>
            <a:spLocks noGrp="1"/>
          </p:cNvSpPr>
          <p:nvPr>
            <p:ph type="body" idx="1"/>
          </p:nvPr>
        </p:nvSpPr>
        <p:spPr/>
        <p:txBody>
          <a:bodyPr/>
          <a:lstStyle/>
          <a:p>
            <a:r>
              <a:rPr lang="en-US" dirty="0" smtClean="0"/>
              <a:t>Multiple variables, polynomial </a:t>
            </a:r>
            <a:r>
              <a:rPr lang="en-US" dirty="0"/>
              <a:t>r</a:t>
            </a:r>
            <a:r>
              <a:rPr lang="en-US" dirty="0" smtClean="0"/>
              <a:t>egression, feature </a:t>
            </a:r>
            <a:r>
              <a:rPr lang="en-US" dirty="0"/>
              <a:t>s</a:t>
            </a:r>
            <a:r>
              <a:rPr lang="en-US" dirty="0" smtClean="0"/>
              <a:t>caling, and other slight adjustments to linear regression</a:t>
            </a:r>
            <a:endParaRPr lang="en-US" dirty="0"/>
          </a:p>
        </p:txBody>
      </p:sp>
    </p:spTree>
    <p:extLst>
      <p:ext uri="{BB962C8B-B14F-4D97-AF65-F5344CB8AC3E}">
        <p14:creationId xmlns:p14="http://schemas.microsoft.com/office/powerpoint/2010/main" val="4903914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515" y="247191"/>
            <a:ext cx="11051176" cy="693335"/>
          </a:xfrm>
        </p:spPr>
        <p:txBody>
          <a:bodyPr>
            <a:normAutofit lnSpcReduction="10000"/>
          </a:bodyPr>
          <a:lstStyle/>
          <a:p>
            <a:pPr marL="36900" indent="0" algn="ctr">
              <a:buNone/>
            </a:pPr>
            <a:r>
              <a:rPr lang="en-US" sz="4000" b="1" dirty="0" smtClean="0"/>
              <a:t>Example: Predicting NBA Stats</a:t>
            </a:r>
          </a:p>
        </p:txBody>
      </p:sp>
      <p:sp>
        <p:nvSpPr>
          <p:cNvPr id="4" name="TextBox 3"/>
          <p:cNvSpPr txBox="1"/>
          <p:nvPr/>
        </p:nvSpPr>
        <p:spPr>
          <a:xfrm>
            <a:off x="206064" y="5215947"/>
            <a:ext cx="6684135" cy="1477328"/>
          </a:xfrm>
          <a:prstGeom prst="rect">
            <a:avLst/>
          </a:prstGeom>
          <a:noFill/>
        </p:spPr>
        <p:txBody>
          <a:bodyPr wrap="square" rtlCol="0">
            <a:spAutoFit/>
          </a:bodyPr>
          <a:lstStyle/>
          <a:p>
            <a:r>
              <a:rPr lang="en-US" dirty="0" smtClean="0"/>
              <a:t>Our previous data set wasn’t quite as reasonable. Don’t we want more data?</a:t>
            </a:r>
          </a:p>
          <a:p>
            <a:endParaRPr lang="en-US" dirty="0"/>
          </a:p>
          <a:p>
            <a:r>
              <a:rPr lang="en-US" dirty="0" smtClean="0"/>
              <a:t>Sure! So what if we had several features for each player, could we more accurately predict NBA performance? Probably!</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2427548261"/>
              </p:ext>
            </p:extLst>
          </p:nvPr>
        </p:nvGraphicFramePr>
        <p:xfrm>
          <a:off x="522515" y="940526"/>
          <a:ext cx="9309252" cy="4080412"/>
        </p:xfrm>
        <a:graphic>
          <a:graphicData uri="http://schemas.openxmlformats.org/drawingml/2006/table">
            <a:tbl>
              <a:tblPr firstRow="1" bandRow="1">
                <a:tableStyleId>{5C22544A-7EE6-4342-B048-85BDC9FD1C3A}</a:tableStyleId>
              </a:tblPr>
              <a:tblGrid>
                <a:gridCol w="1551542"/>
                <a:gridCol w="1551542"/>
                <a:gridCol w="1551542"/>
                <a:gridCol w="1551542"/>
                <a:gridCol w="1551542"/>
                <a:gridCol w="1551542"/>
              </a:tblGrid>
              <a:tr h="582916">
                <a:tc>
                  <a:txBody>
                    <a:bodyPr/>
                    <a:lstStyle/>
                    <a:p>
                      <a:pPr algn="ctr"/>
                      <a:r>
                        <a:rPr lang="en-US" sz="1600" dirty="0" smtClean="0"/>
                        <a:t>Name</a:t>
                      </a:r>
                      <a:endParaRPr lang="en-US" sz="1600" dirty="0"/>
                    </a:p>
                  </a:txBody>
                  <a:tcPr marL="82216" marR="82216" marT="41108" marB="41108"/>
                </a:tc>
                <a:tc>
                  <a:txBody>
                    <a:bodyPr/>
                    <a:lstStyle/>
                    <a:p>
                      <a:pPr algn="ctr"/>
                      <a:r>
                        <a:rPr lang="en-US" sz="1600" dirty="0" smtClean="0"/>
                        <a:t>Pts College</a:t>
                      </a:r>
                      <a:endParaRPr lang="en-US" sz="1600" dirty="0"/>
                    </a:p>
                  </a:txBody>
                  <a:tcPr marL="82216" marR="82216" marT="41108" marB="41108"/>
                </a:tc>
                <a:tc>
                  <a:txBody>
                    <a:bodyPr/>
                    <a:lstStyle/>
                    <a:p>
                      <a:pPr algn="ctr"/>
                      <a:r>
                        <a:rPr lang="en-US" sz="1600" dirty="0" smtClean="0"/>
                        <a:t>Steals/Game</a:t>
                      </a:r>
                      <a:endParaRPr lang="en-US" sz="1600" dirty="0"/>
                    </a:p>
                  </a:txBody>
                  <a:tcPr marL="82216" marR="82216" marT="41108" marB="41108"/>
                </a:tc>
                <a:tc>
                  <a:txBody>
                    <a:bodyPr/>
                    <a:lstStyle/>
                    <a:p>
                      <a:pPr algn="ctr"/>
                      <a:r>
                        <a:rPr lang="en-US" sz="1600" dirty="0" smtClean="0"/>
                        <a:t>FG%</a:t>
                      </a:r>
                      <a:endParaRPr lang="en-US" sz="1600" dirty="0"/>
                    </a:p>
                  </a:txBody>
                  <a:tcPr marL="82216" marR="82216" marT="41108" marB="41108"/>
                </a:tc>
                <a:tc>
                  <a:txBody>
                    <a:bodyPr/>
                    <a:lstStyle/>
                    <a:p>
                      <a:pPr algn="ctr"/>
                      <a:r>
                        <a:rPr lang="en-US" sz="1600" dirty="0" smtClean="0"/>
                        <a:t>3pt%</a:t>
                      </a:r>
                      <a:endParaRPr lang="en-US" sz="1600" dirty="0"/>
                    </a:p>
                  </a:txBody>
                  <a:tcPr marL="82216" marR="82216" marT="41108" marB="41108"/>
                </a:tc>
                <a:tc>
                  <a:txBody>
                    <a:bodyPr/>
                    <a:lstStyle/>
                    <a:p>
                      <a:pPr algn="ctr"/>
                      <a:r>
                        <a:rPr lang="en-US" sz="1600" dirty="0" smtClean="0"/>
                        <a:t>Pts in NBA</a:t>
                      </a:r>
                      <a:endParaRPr lang="en-US" sz="1600" dirty="0"/>
                    </a:p>
                  </a:txBody>
                  <a:tcPr marL="82216" marR="82216" marT="41108" marB="41108"/>
                </a:tc>
              </a:tr>
              <a:tr h="582916">
                <a:tc>
                  <a:txBody>
                    <a:bodyPr/>
                    <a:lstStyle/>
                    <a:p>
                      <a:pPr algn="ctr"/>
                      <a:r>
                        <a:rPr lang="en-US" sz="1600" dirty="0" smtClean="0"/>
                        <a:t>Joe Harris</a:t>
                      </a:r>
                      <a:endParaRPr lang="en-US" sz="1600" dirty="0"/>
                    </a:p>
                  </a:txBody>
                  <a:tcPr marL="82216" marR="82216" marT="41108" marB="41108"/>
                </a:tc>
                <a:tc>
                  <a:txBody>
                    <a:bodyPr/>
                    <a:lstStyle/>
                    <a:p>
                      <a:pPr algn="ctr"/>
                      <a:r>
                        <a:rPr lang="en-US" sz="1600" dirty="0" smtClean="0"/>
                        <a:t>12.6</a:t>
                      </a:r>
                      <a:endParaRPr lang="en-US" sz="1600" dirty="0"/>
                    </a:p>
                  </a:txBody>
                  <a:tcPr marL="82216" marR="82216" marT="41108" marB="41108"/>
                </a:tc>
                <a:tc>
                  <a:txBody>
                    <a:bodyPr/>
                    <a:lstStyle/>
                    <a:p>
                      <a:pPr algn="ctr"/>
                      <a:r>
                        <a:rPr lang="en-US" sz="1600" dirty="0" smtClean="0"/>
                        <a:t>0.9</a:t>
                      </a:r>
                      <a:endParaRPr lang="en-US" sz="1600" dirty="0"/>
                    </a:p>
                  </a:txBody>
                  <a:tcPr marL="82216" marR="82216" marT="41108" marB="41108"/>
                </a:tc>
                <a:tc>
                  <a:txBody>
                    <a:bodyPr/>
                    <a:lstStyle/>
                    <a:p>
                      <a:pPr algn="ctr"/>
                      <a:r>
                        <a:rPr lang="en-US" sz="1600" dirty="0" smtClean="0"/>
                        <a:t>.445</a:t>
                      </a:r>
                      <a:endParaRPr lang="en-US" sz="1600" dirty="0"/>
                    </a:p>
                  </a:txBody>
                  <a:tcPr marL="82216" marR="82216" marT="41108" marB="41108"/>
                </a:tc>
                <a:tc>
                  <a:txBody>
                    <a:bodyPr/>
                    <a:lstStyle/>
                    <a:p>
                      <a:pPr algn="ctr"/>
                      <a:r>
                        <a:rPr lang="en-US" sz="1600" dirty="0" smtClean="0"/>
                        <a:t>.407</a:t>
                      </a:r>
                      <a:endParaRPr lang="en-US" sz="1600" dirty="0"/>
                    </a:p>
                  </a:txBody>
                  <a:tcPr marL="82216" marR="82216" marT="41108" marB="41108"/>
                </a:tc>
                <a:tc>
                  <a:txBody>
                    <a:bodyPr/>
                    <a:lstStyle/>
                    <a:p>
                      <a:pPr algn="ctr"/>
                      <a:r>
                        <a:rPr lang="en-US" sz="1600" dirty="0" smtClean="0"/>
                        <a:t>2.5</a:t>
                      </a:r>
                      <a:endParaRPr lang="en-US" sz="1600" dirty="0"/>
                    </a:p>
                  </a:txBody>
                  <a:tcPr marL="82216" marR="82216" marT="41108" marB="41108"/>
                </a:tc>
              </a:tr>
              <a:tr h="582916">
                <a:tc>
                  <a:txBody>
                    <a:bodyPr/>
                    <a:lstStyle/>
                    <a:p>
                      <a:pPr algn="ctr"/>
                      <a:r>
                        <a:rPr lang="en-US" sz="1600" dirty="0" smtClean="0"/>
                        <a:t>Sean Singletary</a:t>
                      </a:r>
                      <a:endParaRPr lang="en-US" sz="1600" dirty="0"/>
                    </a:p>
                  </a:txBody>
                  <a:tcPr marL="82216" marR="82216" marT="41108" marB="41108"/>
                </a:tc>
                <a:tc>
                  <a:txBody>
                    <a:bodyPr/>
                    <a:lstStyle/>
                    <a:p>
                      <a:pPr algn="ctr"/>
                      <a:r>
                        <a:rPr lang="en-US" sz="1600" dirty="0" smtClean="0"/>
                        <a:t>16.9</a:t>
                      </a:r>
                      <a:endParaRPr lang="en-US" sz="1600" dirty="0"/>
                    </a:p>
                  </a:txBody>
                  <a:tcPr marL="82216" marR="82216" marT="41108" marB="41108"/>
                </a:tc>
                <a:tc>
                  <a:txBody>
                    <a:bodyPr/>
                    <a:lstStyle/>
                    <a:p>
                      <a:pPr algn="ctr"/>
                      <a:r>
                        <a:rPr lang="en-US" sz="1600" dirty="0" smtClean="0"/>
                        <a:t>1.6</a:t>
                      </a:r>
                      <a:endParaRPr lang="en-US" sz="1600" dirty="0"/>
                    </a:p>
                  </a:txBody>
                  <a:tcPr marL="82216" marR="82216" marT="41108" marB="41108"/>
                </a:tc>
                <a:tc>
                  <a:txBody>
                    <a:bodyPr/>
                    <a:lstStyle/>
                    <a:p>
                      <a:pPr algn="ctr"/>
                      <a:r>
                        <a:rPr lang="en-US" sz="1600" dirty="0" smtClean="0"/>
                        <a:t>.406</a:t>
                      </a:r>
                      <a:endParaRPr lang="en-US" sz="1600" dirty="0"/>
                    </a:p>
                  </a:txBody>
                  <a:tcPr marL="82216" marR="82216" marT="41108" marB="41108"/>
                </a:tc>
                <a:tc>
                  <a:txBody>
                    <a:bodyPr/>
                    <a:lstStyle/>
                    <a:p>
                      <a:pPr algn="ctr"/>
                      <a:r>
                        <a:rPr lang="en-US" sz="1600" dirty="0" smtClean="0"/>
                        <a:t>.362</a:t>
                      </a:r>
                      <a:endParaRPr lang="en-US" sz="1600" dirty="0"/>
                    </a:p>
                  </a:txBody>
                  <a:tcPr marL="82216" marR="82216" marT="41108" marB="41108"/>
                </a:tc>
                <a:tc>
                  <a:txBody>
                    <a:bodyPr/>
                    <a:lstStyle/>
                    <a:p>
                      <a:pPr algn="ctr"/>
                      <a:r>
                        <a:rPr lang="en-US" sz="1600" dirty="0" smtClean="0"/>
                        <a:t>2.4</a:t>
                      </a:r>
                      <a:endParaRPr lang="en-US" sz="1600" dirty="0"/>
                    </a:p>
                  </a:txBody>
                  <a:tcPr marL="82216" marR="82216" marT="41108" marB="41108"/>
                </a:tc>
              </a:tr>
              <a:tr h="582916">
                <a:tc>
                  <a:txBody>
                    <a:bodyPr/>
                    <a:lstStyle/>
                    <a:p>
                      <a:pPr algn="ctr"/>
                      <a:r>
                        <a:rPr lang="en-US" sz="1600" dirty="0" smtClean="0"/>
                        <a:t>Kevin Durant</a:t>
                      </a:r>
                      <a:endParaRPr lang="en-US" sz="1600" dirty="0"/>
                    </a:p>
                  </a:txBody>
                  <a:tcPr marL="82216" marR="82216" marT="41108" marB="41108"/>
                </a:tc>
                <a:tc>
                  <a:txBody>
                    <a:bodyPr/>
                    <a:lstStyle/>
                    <a:p>
                      <a:pPr algn="ctr"/>
                      <a:r>
                        <a:rPr lang="en-US" sz="1600" dirty="0" smtClean="0"/>
                        <a:t>25.8</a:t>
                      </a:r>
                      <a:endParaRPr lang="en-US" sz="1600" dirty="0"/>
                    </a:p>
                  </a:txBody>
                  <a:tcPr marL="82216" marR="82216" marT="41108" marB="41108"/>
                </a:tc>
                <a:tc>
                  <a:txBody>
                    <a:bodyPr/>
                    <a:lstStyle/>
                    <a:p>
                      <a:pPr algn="ctr"/>
                      <a:r>
                        <a:rPr lang="en-US" sz="1600" dirty="0" smtClean="0"/>
                        <a:t>1.9</a:t>
                      </a:r>
                      <a:endParaRPr lang="en-US" sz="1600" dirty="0"/>
                    </a:p>
                  </a:txBody>
                  <a:tcPr marL="82216" marR="82216" marT="41108" marB="41108"/>
                </a:tc>
                <a:tc>
                  <a:txBody>
                    <a:bodyPr/>
                    <a:lstStyle/>
                    <a:p>
                      <a:pPr algn="ctr"/>
                      <a:r>
                        <a:rPr lang="en-US" sz="1600" dirty="0" smtClean="0"/>
                        <a:t>.473</a:t>
                      </a:r>
                      <a:endParaRPr lang="en-US" sz="1600" dirty="0"/>
                    </a:p>
                  </a:txBody>
                  <a:tcPr marL="82216" marR="82216" marT="41108" marB="41108"/>
                </a:tc>
                <a:tc>
                  <a:txBody>
                    <a:bodyPr/>
                    <a:lstStyle/>
                    <a:p>
                      <a:pPr algn="ctr"/>
                      <a:r>
                        <a:rPr lang="en-US" sz="1600" dirty="0" smtClean="0"/>
                        <a:t>.404</a:t>
                      </a:r>
                      <a:endParaRPr lang="en-US" sz="1600" dirty="0"/>
                    </a:p>
                  </a:txBody>
                  <a:tcPr marL="82216" marR="82216" marT="41108" marB="41108"/>
                </a:tc>
                <a:tc>
                  <a:txBody>
                    <a:bodyPr/>
                    <a:lstStyle/>
                    <a:p>
                      <a:pPr algn="ctr"/>
                      <a:r>
                        <a:rPr lang="en-US" sz="1600" dirty="0" smtClean="0"/>
                        <a:t>25.4</a:t>
                      </a:r>
                      <a:endParaRPr lang="en-US" sz="1600" dirty="0"/>
                    </a:p>
                  </a:txBody>
                  <a:tcPr marL="82216" marR="82216" marT="41108" marB="41108"/>
                </a:tc>
              </a:tr>
              <a:tr h="582916">
                <a:tc>
                  <a:txBody>
                    <a:bodyPr/>
                    <a:lstStyle/>
                    <a:p>
                      <a:pPr algn="ctr"/>
                      <a:r>
                        <a:rPr lang="en-US" sz="1600" dirty="0" smtClean="0"/>
                        <a:t>Tony Bennett</a:t>
                      </a:r>
                      <a:endParaRPr lang="en-US" sz="1600" dirty="0"/>
                    </a:p>
                  </a:txBody>
                  <a:tcPr marL="82216" marR="82216" marT="41108" marB="41108"/>
                </a:tc>
                <a:tc>
                  <a:txBody>
                    <a:bodyPr/>
                    <a:lstStyle/>
                    <a:p>
                      <a:pPr algn="ctr"/>
                      <a:r>
                        <a:rPr lang="en-US" sz="1600" dirty="0" smtClean="0"/>
                        <a:t>19.4</a:t>
                      </a:r>
                      <a:endParaRPr lang="en-US" sz="1600" dirty="0"/>
                    </a:p>
                  </a:txBody>
                  <a:tcPr marL="82216" marR="82216" marT="41108" marB="41108"/>
                </a:tc>
                <a:tc>
                  <a:txBody>
                    <a:bodyPr/>
                    <a:lstStyle/>
                    <a:p>
                      <a:pPr algn="ctr"/>
                      <a:r>
                        <a:rPr lang="en-US" sz="1600" dirty="0" smtClean="0"/>
                        <a:t>1.4</a:t>
                      </a:r>
                      <a:endParaRPr lang="en-US" sz="1600" dirty="0"/>
                    </a:p>
                  </a:txBody>
                  <a:tcPr marL="82216" marR="82216" marT="41108" marB="41108"/>
                </a:tc>
                <a:tc>
                  <a:txBody>
                    <a:bodyPr/>
                    <a:lstStyle/>
                    <a:p>
                      <a:pPr algn="ctr"/>
                      <a:r>
                        <a:rPr lang="en-US" sz="1600" dirty="0" smtClean="0"/>
                        <a:t>.528</a:t>
                      </a:r>
                      <a:endParaRPr lang="en-US" sz="1600" dirty="0"/>
                    </a:p>
                  </a:txBody>
                  <a:tcPr marL="82216" marR="82216" marT="41108" marB="41108"/>
                </a:tc>
                <a:tc>
                  <a:txBody>
                    <a:bodyPr/>
                    <a:lstStyle/>
                    <a:p>
                      <a:pPr algn="ctr"/>
                      <a:r>
                        <a:rPr lang="en-US" sz="1600" dirty="0" smtClean="0"/>
                        <a:t>.497</a:t>
                      </a:r>
                      <a:endParaRPr lang="en-US" sz="1600" dirty="0"/>
                    </a:p>
                  </a:txBody>
                  <a:tcPr marL="82216" marR="82216" marT="41108" marB="41108"/>
                </a:tc>
                <a:tc>
                  <a:txBody>
                    <a:bodyPr/>
                    <a:lstStyle/>
                    <a:p>
                      <a:pPr algn="ctr"/>
                      <a:r>
                        <a:rPr lang="en-US" sz="1600" dirty="0" smtClean="0"/>
                        <a:t>3.5</a:t>
                      </a:r>
                      <a:endParaRPr lang="en-US" sz="1600" dirty="0"/>
                    </a:p>
                  </a:txBody>
                  <a:tcPr marL="82216" marR="82216" marT="41108" marB="41108"/>
                </a:tc>
              </a:tr>
              <a:tr h="582916">
                <a:tc>
                  <a:txBody>
                    <a:bodyPr/>
                    <a:lstStyle/>
                    <a:p>
                      <a:pPr algn="ctr"/>
                      <a:r>
                        <a:rPr lang="en-US" sz="1600" dirty="0" smtClean="0"/>
                        <a:t>Chris Paul</a:t>
                      </a:r>
                      <a:endParaRPr lang="en-US" sz="1600" dirty="0"/>
                    </a:p>
                  </a:txBody>
                  <a:tcPr marL="82216" marR="82216" marT="41108" marB="41108"/>
                </a:tc>
                <a:tc>
                  <a:txBody>
                    <a:bodyPr/>
                    <a:lstStyle/>
                    <a:p>
                      <a:pPr algn="ctr"/>
                      <a:r>
                        <a:rPr lang="en-US" sz="1600" dirty="0" smtClean="0"/>
                        <a:t>15.0</a:t>
                      </a:r>
                      <a:endParaRPr lang="en-US" sz="1600" dirty="0"/>
                    </a:p>
                  </a:txBody>
                  <a:tcPr marL="82216" marR="82216" marT="41108" marB="41108"/>
                </a:tc>
                <a:tc>
                  <a:txBody>
                    <a:bodyPr/>
                    <a:lstStyle/>
                    <a:p>
                      <a:pPr algn="ctr"/>
                      <a:r>
                        <a:rPr lang="en-US" sz="1600" dirty="0" smtClean="0"/>
                        <a:t>2.5</a:t>
                      </a:r>
                      <a:endParaRPr lang="en-US" sz="1600" dirty="0"/>
                    </a:p>
                  </a:txBody>
                  <a:tcPr marL="82216" marR="82216" marT="41108" marB="41108"/>
                </a:tc>
                <a:tc>
                  <a:txBody>
                    <a:bodyPr/>
                    <a:lstStyle/>
                    <a:p>
                      <a:pPr algn="ctr"/>
                      <a:r>
                        <a:rPr lang="en-US" sz="1600" dirty="0" smtClean="0"/>
                        <a:t>.472</a:t>
                      </a:r>
                      <a:endParaRPr lang="en-US" sz="1600" dirty="0"/>
                    </a:p>
                  </a:txBody>
                  <a:tcPr marL="82216" marR="82216" marT="41108" marB="41108"/>
                </a:tc>
                <a:tc>
                  <a:txBody>
                    <a:bodyPr/>
                    <a:lstStyle/>
                    <a:p>
                      <a:pPr algn="ctr"/>
                      <a:r>
                        <a:rPr lang="en-US" sz="1600" dirty="0" smtClean="0"/>
                        <a:t>.470</a:t>
                      </a:r>
                      <a:endParaRPr lang="en-US" sz="1600" dirty="0"/>
                    </a:p>
                  </a:txBody>
                  <a:tcPr marL="82216" marR="82216" marT="41108" marB="41108"/>
                </a:tc>
                <a:tc>
                  <a:txBody>
                    <a:bodyPr/>
                    <a:lstStyle/>
                    <a:p>
                      <a:pPr algn="ctr"/>
                      <a:r>
                        <a:rPr lang="en-US" sz="1600" dirty="0" smtClean="0"/>
                        <a:t>18.9</a:t>
                      </a:r>
                      <a:endParaRPr lang="en-US" sz="1600" dirty="0"/>
                    </a:p>
                  </a:txBody>
                  <a:tcPr marL="82216" marR="82216" marT="41108" marB="41108"/>
                </a:tc>
              </a:tr>
              <a:tr h="582916">
                <a:tc>
                  <a:txBody>
                    <a:bodyPr/>
                    <a:lstStyle/>
                    <a:p>
                      <a:pPr algn="ctr"/>
                      <a:r>
                        <a:rPr lang="en-US" sz="1600" dirty="0" smtClean="0"/>
                        <a:t>Anthony Davis</a:t>
                      </a:r>
                      <a:endParaRPr lang="en-US" sz="1600" dirty="0"/>
                    </a:p>
                  </a:txBody>
                  <a:tcPr marL="82216" marR="82216" marT="41108" marB="41108"/>
                </a:tc>
                <a:tc>
                  <a:txBody>
                    <a:bodyPr/>
                    <a:lstStyle/>
                    <a:p>
                      <a:pPr algn="ctr"/>
                      <a:r>
                        <a:rPr lang="en-US" sz="1600" dirty="0" smtClean="0"/>
                        <a:t>14.2</a:t>
                      </a:r>
                      <a:endParaRPr lang="en-US" sz="1600" dirty="0"/>
                    </a:p>
                  </a:txBody>
                  <a:tcPr marL="82216" marR="82216" marT="41108" marB="41108"/>
                </a:tc>
                <a:tc>
                  <a:txBody>
                    <a:bodyPr/>
                    <a:lstStyle/>
                    <a:p>
                      <a:pPr algn="ctr"/>
                      <a:r>
                        <a:rPr lang="en-US" sz="1600" dirty="0" smtClean="0"/>
                        <a:t>1.4</a:t>
                      </a:r>
                      <a:endParaRPr lang="en-US" sz="1600" dirty="0"/>
                    </a:p>
                  </a:txBody>
                  <a:tcPr marL="82216" marR="82216" marT="41108" marB="41108"/>
                </a:tc>
                <a:tc>
                  <a:txBody>
                    <a:bodyPr/>
                    <a:lstStyle/>
                    <a:p>
                      <a:pPr algn="ctr"/>
                      <a:r>
                        <a:rPr lang="en-US" sz="1600" dirty="0" smtClean="0"/>
                        <a:t>.623</a:t>
                      </a:r>
                      <a:endParaRPr lang="en-US" sz="1600" dirty="0"/>
                    </a:p>
                  </a:txBody>
                  <a:tcPr marL="82216" marR="82216" marT="41108" marB="41108"/>
                </a:tc>
                <a:tc>
                  <a:txBody>
                    <a:bodyPr/>
                    <a:lstStyle/>
                    <a:p>
                      <a:pPr algn="ctr"/>
                      <a:r>
                        <a:rPr lang="en-US" sz="1600" dirty="0" smtClean="0"/>
                        <a:t>.150</a:t>
                      </a:r>
                      <a:endParaRPr lang="en-US" sz="1600" dirty="0"/>
                    </a:p>
                  </a:txBody>
                  <a:tcPr marL="82216" marR="82216" marT="41108" marB="41108"/>
                </a:tc>
                <a:tc>
                  <a:txBody>
                    <a:bodyPr/>
                    <a:lstStyle/>
                    <a:p>
                      <a:pPr algn="ctr"/>
                      <a:r>
                        <a:rPr lang="en-US" sz="1600" dirty="0" smtClean="0"/>
                        <a:t>24.7</a:t>
                      </a:r>
                      <a:endParaRPr lang="en-US" sz="1600" dirty="0"/>
                    </a:p>
                  </a:txBody>
                  <a:tcPr marL="82216" marR="82216" marT="41108" marB="41108"/>
                </a:tc>
              </a:tr>
            </a:tbl>
          </a:graphicData>
        </a:graphic>
      </p:graphicFrame>
    </p:spTree>
    <p:extLst>
      <p:ext uri="{BB962C8B-B14F-4D97-AF65-F5344CB8AC3E}">
        <p14:creationId xmlns:p14="http://schemas.microsoft.com/office/powerpoint/2010/main" val="3442327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Hypothesis Function: Multiple Features</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69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r>
                        <a:rPr lang="en-US" sz="3200" b="0" i="1" baseline="-25000" smtClean="0">
                          <a:latin typeface="Cambria Math" panose="02040503050406030204" pitchFamily="18" charset="0"/>
                          <a:ea typeface="Cambria Math" panose="02040503050406030204" pitchFamily="18" charset="0"/>
                        </a:rPr>
                        <m:t>𝜃</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𝑥</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0</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r>
                        <a:rPr lang="en-US" sz="3200" b="0" i="1" baseline="-25000"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 …+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𝑛</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𝑥𝑛</m:t>
                      </m:r>
                      <m:r>
                        <a:rPr lang="en-US" sz="3200" b="0" i="1" smtClean="0">
                          <a:latin typeface="Cambria Math" panose="02040503050406030204" pitchFamily="18" charset="0"/>
                          <a:ea typeface="Cambria Math" panose="02040503050406030204" pitchFamily="18" charset="0"/>
                        </a:rPr>
                        <m:t> </m:t>
                      </m:r>
                    </m:oMath>
                  </m:oMathPara>
                </a14:m>
                <a:endParaRPr lang="en-US" sz="3200" baseline="-25000" dirty="0"/>
              </a:p>
              <a:p>
                <a:pPr marL="36900" indent="0">
                  <a:buNone/>
                </a:pPr>
                <a:endParaRPr lang="en-US" dirty="0" smtClean="0"/>
              </a:p>
              <a:p>
                <a:r>
                  <a:rPr lang="en-US" dirty="0" smtClean="0"/>
                  <a:t>X is now a vector of features of size (m x n)</a:t>
                </a:r>
              </a:p>
              <a:p>
                <a:pPr lvl="1"/>
                <a:endParaRPr lang="en-US" dirty="0"/>
              </a:p>
              <a:p>
                <a14:m>
                  <m:oMath xmlns:m="http://schemas.openxmlformats.org/officeDocument/2006/math">
                    <m:r>
                      <a:rPr lang="en-US" i="1">
                        <a:latin typeface="Cambria Math" panose="02040503050406030204" pitchFamily="18" charset="0"/>
                        <a:ea typeface="Cambria Math" panose="02040503050406030204" pitchFamily="18" charset="0"/>
                      </a:rPr>
                      <m:t>𝜃</m:t>
                    </m:r>
                  </m:oMath>
                </a14:m>
                <a:r>
                  <a:rPr lang="en-US" dirty="0" smtClean="0"/>
                  <a:t> is a vector of weights of size m+1</a:t>
                </a:r>
              </a:p>
              <a:p>
                <a:endParaRPr lang="en-US" dirty="0"/>
              </a:p>
              <a:p>
                <a:r>
                  <a:rPr lang="en-US" dirty="0" smtClean="0"/>
                  <a:t>Like before, we can use polynomial terms if we’d like.</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32017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Supervised Learning: Regression</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457684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Hypothesis Function: Polynomial Terms</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69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r>
                        <a:rPr lang="en-US" sz="3200" b="0" i="1" baseline="-25000" smtClean="0">
                          <a:latin typeface="Cambria Math" panose="02040503050406030204" pitchFamily="18" charset="0"/>
                          <a:ea typeface="Cambria Math" panose="02040503050406030204" pitchFamily="18" charset="0"/>
                        </a:rPr>
                        <m:t>𝜃</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𝑥</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0</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r>
                        <a:rPr lang="en-US" sz="3200" b="0" i="1" baseline="-25000"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 …+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𝑛</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𝑥𝑛</m:t>
                      </m:r>
                      <m:r>
                        <a:rPr lang="en-US" sz="3200" b="0" i="1" smtClean="0">
                          <a:latin typeface="Cambria Math" panose="02040503050406030204" pitchFamily="18" charset="0"/>
                          <a:ea typeface="Cambria Math" panose="02040503050406030204" pitchFamily="18" charset="0"/>
                        </a:rPr>
                        <m:t> </m:t>
                      </m:r>
                    </m:oMath>
                  </m:oMathPara>
                </a14:m>
                <a:endParaRPr lang="en-US" sz="3200" baseline="-25000" dirty="0"/>
              </a:p>
              <a:p>
                <a:pPr marL="36900" indent="0">
                  <a:buNone/>
                </a:pPr>
                <a:endParaRPr lang="en-US" dirty="0" smtClean="0"/>
              </a:p>
              <a:p>
                <a:r>
                  <a:rPr lang="en-US" dirty="0" smtClean="0"/>
                  <a:t>What is an easy way to deal with a feature that should be fit to a polynomial? Two options:</a:t>
                </a:r>
              </a:p>
              <a:p>
                <a:endParaRPr lang="en-US" dirty="0"/>
              </a:p>
              <a:p>
                <a:r>
                  <a:rPr lang="en-US" dirty="0" smtClean="0"/>
                  <a:t>1. You can add </a:t>
                </a:r>
                <a14:m>
                  <m:oMath xmlns:m="http://schemas.openxmlformats.org/officeDocument/2006/math">
                    <m:r>
                      <a:rPr lang="en-US"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𝑥𝑖</m:t>
                    </m:r>
                    <m:r>
                      <a:rPr lang="en-US" b="0" i="1" baseline="30000" smtClean="0">
                        <a:latin typeface="Cambria Math" panose="02040503050406030204" pitchFamily="18" charset="0"/>
                        <a:ea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𝑖</m:t>
                    </m:r>
                    <m:r>
                      <a:rPr lang="en-US" b="0" i="1" baseline="-2500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𝑥𝑖</m:t>
                    </m:r>
                  </m:oMath>
                </a14:m>
                <a:r>
                  <a:rPr lang="en-US" dirty="0" smtClean="0"/>
                  <a:t> to the cost function</a:t>
                </a:r>
              </a:p>
              <a:p>
                <a:endParaRPr lang="en-US" dirty="0"/>
              </a:p>
              <a:p>
                <a:r>
                  <a:rPr lang="en-US" dirty="0" smtClean="0"/>
                  <a:t>2. You can scale every instance of that feature by that polynomial and then use these new values as a new feature</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11324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Cost Function</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913794" y="1107583"/>
                <a:ext cx="10738607" cy="5486399"/>
              </a:xfrm>
            </p:spPr>
            <p:txBody>
              <a:bodyPr>
                <a:normAutofit/>
              </a:bodyPr>
              <a:lstStyle/>
              <a:p>
                <a:pPr marL="369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𝜃</m:t>
                          </m:r>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2</m:t>
                          </m:r>
                          <m:r>
                            <a:rPr lang="en-US" sz="3200" b="0" i="1" smtClean="0">
                              <a:latin typeface="Cambria Math" panose="02040503050406030204" pitchFamily="18" charset="0"/>
                            </a:rPr>
                            <m:t>𝑚</m:t>
                          </m:r>
                        </m:den>
                      </m:f>
                      <m:r>
                        <a:rPr lang="en-US" sz="3200" b="0" i="1" smtClean="0">
                          <a:latin typeface="Cambria Math" panose="02040503050406030204" pitchFamily="18" charset="0"/>
                        </a:rPr>
                        <m:t> ∗</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𝑚</m:t>
                          </m:r>
                        </m:sup>
                        <m:e>
                          <m:d>
                            <m:dPr>
                              <m:ctrlPr>
                                <a:rPr lang="en-US" sz="3200" i="1">
                                  <a:latin typeface="Cambria Math" panose="02040503050406030204" pitchFamily="18" charset="0"/>
                                </a:rPr>
                              </m:ctrlPr>
                            </m:dPr>
                            <m:e>
                              <m:r>
                                <a:rPr lang="en-US" sz="3200" i="1">
                                  <a:latin typeface="Cambria Math" panose="02040503050406030204" pitchFamily="18" charset="0"/>
                                </a:rPr>
                                <m:t>𝐻</m:t>
                              </m:r>
                              <m:r>
                                <a:rPr lang="en-US" sz="3200" i="1" baseline="-25000">
                                  <a:latin typeface="Cambria Math" panose="02040503050406030204" pitchFamily="18" charset="0"/>
                                  <a:ea typeface="Cambria Math" panose="02040503050406030204" pitchFamily="18" charset="0"/>
                                </a:rPr>
                                <m:t>𝜃</m:t>
                              </m:r>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𝑥</m:t>
                                  </m:r>
                                  <m:r>
                                    <a:rPr lang="en-US" sz="3200" i="1" baseline="30000">
                                      <a:latin typeface="Cambria Math" panose="02040503050406030204" pitchFamily="18" charset="0"/>
                                      <a:ea typeface="Cambria Math" panose="02040503050406030204" pitchFamily="18" charset="0"/>
                                    </a:rPr>
                                    <m:t>𝑖</m:t>
                                  </m:r>
                                </m:e>
                              </m:d>
                              <m:r>
                                <a:rPr lang="en-US" sz="3200" i="1">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𝑦𝑖</m:t>
                              </m:r>
                            </m:e>
                          </m:d>
                          <m:r>
                            <a:rPr lang="en-US" sz="3200" i="1" baseline="30000">
                              <a:latin typeface="Cambria Math" panose="02040503050406030204" pitchFamily="18" charset="0"/>
                              <a:ea typeface="Cambria Math" panose="02040503050406030204" pitchFamily="18" charset="0"/>
                            </a:rPr>
                            <m:t>2</m:t>
                          </m:r>
                        </m:e>
                      </m:nary>
                    </m:oMath>
                  </m:oMathPara>
                </a14:m>
                <a:endParaRPr lang="en-US" sz="3200" dirty="0"/>
              </a:p>
              <a:p>
                <a:pPr marL="36900" indent="0">
                  <a:buNone/>
                </a:pPr>
                <a:endParaRPr lang="en-US" dirty="0" smtClean="0"/>
              </a:p>
              <a:p>
                <a:r>
                  <a:rPr lang="en-US" dirty="0" smtClean="0"/>
                  <a:t>Doesn’t change!</a:t>
                </a:r>
              </a:p>
              <a:p>
                <a:endParaRPr lang="en-US" dirty="0"/>
              </a:p>
              <a:p>
                <a:r>
                  <a:rPr lang="en-US" dirty="0" smtClean="0"/>
                  <a:t>This is great!</a:t>
                </a:r>
              </a:p>
              <a:p>
                <a:endParaRPr lang="en-US" dirty="0"/>
              </a:p>
              <a:p>
                <a:r>
                  <a:rPr lang="en-US" dirty="0" smtClean="0"/>
                  <a:t>So, gradient descent still works as before.</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913794" y="1107583"/>
                <a:ext cx="10738607" cy="548639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01429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Gradient Descent Learning Algorithm</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913794" y="1378039"/>
                <a:ext cx="10738607" cy="5215943"/>
              </a:xfrm>
            </p:spPr>
            <p:txBody>
              <a:bodyPr>
                <a:normAutofit/>
              </a:bodyPr>
              <a:lstStyle/>
              <a:p>
                <a:pPr marL="36900" indent="0" algn="ctr">
                  <a:buNone/>
                </a:pPr>
                <a:r>
                  <a:rPr lang="en-US" sz="3200" dirty="0" smtClean="0">
                    <a:ea typeface="Cambria Math" panose="02040503050406030204" pitchFamily="18" charset="0"/>
                  </a:rPr>
                  <a:t>Let’s differentiate J:</a:t>
                </a:r>
              </a:p>
              <a:p>
                <a:pPr marL="36900" indent="0" algn="ctr">
                  <a:buNone/>
                </a:pPr>
                <a:endParaRPr lang="en-US" sz="3200" dirty="0" smtClean="0">
                  <a:ea typeface="Cambria Math" panose="02040503050406030204" pitchFamily="18" charset="0"/>
                </a:endParaRPr>
              </a:p>
              <a:p>
                <a:pPr marL="36900" indent="0" algn="ctr">
                  <a:buNone/>
                </a:pPr>
                <a14:m>
                  <m:oMathPara xmlns:m="http://schemas.openxmlformats.org/officeDocument/2006/math">
                    <m:oMathParaPr>
                      <m:jc m:val="center"/>
                    </m:oMathParaPr>
                    <m:oMath xmlns:m="http://schemas.openxmlformats.org/officeDocument/2006/math">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m:t>
                          </m:r>
                        </m:num>
                        <m:den>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0</m:t>
                          </m:r>
                        </m:den>
                      </m:f>
                      <m:r>
                        <a:rPr lang="en-US" sz="3200" b="0" i="1" smtClean="0">
                          <a:latin typeface="Cambria Math" panose="02040503050406030204" pitchFamily="18" charset="0"/>
                          <a:ea typeface="Cambria Math" panose="02040503050406030204" pitchFamily="18" charset="0"/>
                        </a:rPr>
                        <m:t>𝐽</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𝜃</m:t>
                          </m:r>
                        </m:e>
                      </m:d>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1</m:t>
                          </m:r>
                        </m:num>
                        <m:den>
                          <m:r>
                            <a:rPr lang="en-US" sz="3200" b="0" i="1" smtClean="0">
                              <a:latin typeface="Cambria Math" panose="02040503050406030204" pitchFamily="18" charset="0"/>
                              <a:ea typeface="Cambria Math" panose="02040503050406030204" pitchFamily="18" charset="0"/>
                            </a:rPr>
                            <m:t>𝑚</m:t>
                          </m:r>
                        </m:den>
                      </m:f>
                      <m:r>
                        <a:rPr lang="en-US" sz="3200" b="0" i="1" smtClean="0">
                          <a:latin typeface="Cambria Math" panose="02040503050406030204" pitchFamily="18" charset="0"/>
                          <a:ea typeface="Cambria Math" panose="02040503050406030204" pitchFamily="18" charset="0"/>
                        </a:rPr>
                        <m:t> </m:t>
                      </m:r>
                      <m:nary>
                        <m:naryPr>
                          <m:chr m:val="∑"/>
                          <m:ctrlPr>
                            <a:rPr lang="en-US" sz="3200" b="0" i="1" smtClean="0">
                              <a:latin typeface="Cambria Math" panose="02040503050406030204" pitchFamily="18" charset="0"/>
                              <a:ea typeface="Cambria Math" panose="02040503050406030204" pitchFamily="18" charset="0"/>
                            </a:rPr>
                          </m:ctrlPr>
                        </m:naryPr>
                        <m:sub>
                          <m:r>
                            <m:rPr>
                              <m:brk m:alnAt="23"/>
                            </m:rPr>
                            <a:rPr lang="en-US" sz="3200" b="0" i="1" smtClean="0">
                              <a:latin typeface="Cambria Math" panose="02040503050406030204" pitchFamily="18" charset="0"/>
                              <a:ea typeface="Cambria Math" panose="02040503050406030204" pitchFamily="18" charset="0"/>
                            </a:rPr>
                            <m:t>𝑖</m:t>
                          </m:r>
                          <m:r>
                            <a:rPr lang="en-US" sz="3200" b="0" i="1" smtClean="0">
                              <a:latin typeface="Cambria Math" panose="02040503050406030204" pitchFamily="18" charset="0"/>
                              <a:ea typeface="Cambria Math" panose="02040503050406030204" pitchFamily="18" charset="0"/>
                            </a:rPr>
                            <m:t>=1</m:t>
                          </m:r>
                        </m:sub>
                        <m:sup>
                          <m:r>
                            <a:rPr lang="en-US" sz="3200" b="0" i="1" smtClean="0">
                              <a:latin typeface="Cambria Math" panose="02040503050406030204" pitchFamily="18" charset="0"/>
                              <a:ea typeface="Cambria Math" panose="02040503050406030204" pitchFamily="18" charset="0"/>
                            </a:rPr>
                            <m:t>𝑚</m:t>
                          </m:r>
                        </m:sup>
                        <m:e>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h</m:t>
                          </m:r>
                          <m:r>
                            <a:rPr lang="en-US" sz="3200" i="1" baseline="-25000">
                              <a:latin typeface="Cambria Math" panose="02040503050406030204" pitchFamily="18" charset="0"/>
                              <a:ea typeface="Cambria Math" panose="02040503050406030204" pitchFamily="18" charset="0"/>
                            </a:rPr>
                            <m:t>𝜃</m:t>
                          </m:r>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𝑥</m:t>
                              </m:r>
                              <m:r>
                                <a:rPr lang="en-US" sz="3200" i="1" baseline="30000">
                                  <a:latin typeface="Cambria Math" panose="02040503050406030204" pitchFamily="18" charset="0"/>
                                  <a:ea typeface="Cambria Math" panose="02040503050406030204" pitchFamily="18" charset="0"/>
                                </a:rPr>
                                <m:t>𝑖</m:t>
                              </m:r>
                            </m:e>
                          </m:d>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𝑦𝑖</m:t>
                          </m:r>
                          <m:r>
                            <a:rPr lang="en-US" sz="3200" i="1">
                              <a:latin typeface="Cambria Math" panose="02040503050406030204" pitchFamily="18" charset="0"/>
                              <a:ea typeface="Cambria Math" panose="02040503050406030204" pitchFamily="18" charset="0"/>
                            </a:rPr>
                            <m:t>)</m:t>
                          </m:r>
                        </m:e>
                      </m:nary>
                    </m:oMath>
                  </m:oMathPara>
                </a14:m>
                <a:endParaRPr lang="en-US" sz="3200" dirty="0"/>
              </a:p>
              <a:p>
                <a:pPr marL="36900" indent="0" algn="ctr">
                  <a:buNone/>
                </a:pPr>
                <a:endParaRPr lang="en-US" dirty="0"/>
              </a:p>
              <a:p>
                <a:pPr marL="36900" indent="0" algn="ctr">
                  <a:buNone/>
                </a:pPr>
                <a:endParaRPr lang="en-US" dirty="0" smtClean="0"/>
              </a:p>
              <a:p>
                <a:pPr marL="36900" indent="0" algn="ctr">
                  <a:buNone/>
                </a:pPr>
                <a14:m>
                  <m:oMathPara xmlns:m="http://schemas.openxmlformats.org/officeDocument/2006/math">
                    <m:oMathParaPr>
                      <m:jc m:val="centerGroup"/>
                    </m:oMathParaPr>
                    <m:oMath xmlns:m="http://schemas.openxmlformats.org/officeDocument/2006/math">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m:t>
                          </m:r>
                        </m:num>
                        <m:den>
                          <m:r>
                            <a:rPr lang="en-US" sz="3200" i="1">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𝑗</m:t>
                          </m:r>
                        </m:den>
                      </m:f>
                      <m:r>
                        <a:rPr lang="en-US" sz="3200" i="1">
                          <a:latin typeface="Cambria Math" panose="02040503050406030204" pitchFamily="18" charset="0"/>
                          <a:ea typeface="Cambria Math" panose="02040503050406030204" pitchFamily="18" charset="0"/>
                        </a:rPr>
                        <m:t>𝐽</m:t>
                      </m:r>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𝜃</m:t>
                          </m:r>
                        </m:e>
                      </m:d>
                      <m:r>
                        <a:rPr lang="en-US" sz="3200" i="1">
                          <a:latin typeface="Cambria Math" panose="02040503050406030204" pitchFamily="18" charset="0"/>
                          <a:ea typeface="Cambria Math" panose="02040503050406030204" pitchFamily="18" charset="0"/>
                        </a:rPr>
                        <m:t>=</m:t>
                      </m: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1</m:t>
                          </m:r>
                        </m:num>
                        <m:den>
                          <m:r>
                            <a:rPr lang="en-US" sz="3200" i="1">
                              <a:latin typeface="Cambria Math" panose="02040503050406030204" pitchFamily="18" charset="0"/>
                              <a:ea typeface="Cambria Math" panose="02040503050406030204" pitchFamily="18" charset="0"/>
                            </a:rPr>
                            <m:t>𝑚</m:t>
                          </m:r>
                        </m:den>
                      </m:f>
                      <m:r>
                        <a:rPr lang="en-US" sz="3200" i="1">
                          <a:latin typeface="Cambria Math" panose="02040503050406030204" pitchFamily="18" charset="0"/>
                          <a:ea typeface="Cambria Math" panose="02040503050406030204" pitchFamily="18" charset="0"/>
                        </a:rPr>
                        <m:t> </m:t>
                      </m:r>
                      <m:nary>
                        <m:naryPr>
                          <m:chr m:val="∑"/>
                          <m:ctrlPr>
                            <a:rPr lang="en-US" sz="3200" i="1">
                              <a:latin typeface="Cambria Math" panose="02040503050406030204" pitchFamily="18" charset="0"/>
                              <a:ea typeface="Cambria Math" panose="02040503050406030204" pitchFamily="18" charset="0"/>
                            </a:rPr>
                          </m:ctrlPr>
                        </m:naryPr>
                        <m:sub>
                          <m:r>
                            <m:rPr>
                              <m:brk m:alnAt="23"/>
                            </m:rPr>
                            <a:rPr lang="en-US" sz="3200" i="1">
                              <a:latin typeface="Cambria Math" panose="02040503050406030204" pitchFamily="18" charset="0"/>
                              <a:ea typeface="Cambria Math" panose="02040503050406030204" pitchFamily="18" charset="0"/>
                            </a:rPr>
                            <m:t>𝑖</m:t>
                          </m:r>
                          <m:r>
                            <a:rPr lang="en-US" sz="3200" i="1">
                              <a:latin typeface="Cambria Math" panose="02040503050406030204" pitchFamily="18" charset="0"/>
                              <a:ea typeface="Cambria Math" panose="02040503050406030204" pitchFamily="18" charset="0"/>
                            </a:rPr>
                            <m:t>=1</m:t>
                          </m:r>
                        </m:sub>
                        <m:sup>
                          <m:r>
                            <a:rPr lang="en-US" sz="3200" i="1">
                              <a:latin typeface="Cambria Math" panose="02040503050406030204" pitchFamily="18" charset="0"/>
                              <a:ea typeface="Cambria Math" panose="02040503050406030204" pitchFamily="18" charset="0"/>
                            </a:rPr>
                            <m:t>𝑚</m:t>
                          </m:r>
                        </m:sup>
                        <m:e>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h</m:t>
                              </m:r>
                              <m:r>
                                <a:rPr lang="en-US" sz="3200" i="1" baseline="-25000">
                                  <a:latin typeface="Cambria Math" panose="02040503050406030204" pitchFamily="18" charset="0"/>
                                  <a:ea typeface="Cambria Math" panose="02040503050406030204" pitchFamily="18" charset="0"/>
                                </a:rPr>
                                <m:t>𝜃</m:t>
                              </m:r>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𝑥</m:t>
                                  </m:r>
                                  <m:r>
                                    <a:rPr lang="en-US" sz="3200" i="1" baseline="30000">
                                      <a:latin typeface="Cambria Math" panose="02040503050406030204" pitchFamily="18" charset="0"/>
                                      <a:ea typeface="Cambria Math" panose="02040503050406030204" pitchFamily="18" charset="0"/>
                                    </a:rPr>
                                    <m:t>𝑖</m:t>
                                  </m:r>
                                </m:e>
                              </m:d>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𝑦𝑖</m:t>
                              </m:r>
                            </m:e>
                          </m:d>
                          <m:r>
                            <a:rPr lang="en-US" sz="3200" b="0" i="1" smtClean="0">
                              <a:latin typeface="Cambria Math" panose="02040503050406030204" pitchFamily="18" charset="0"/>
                              <a:ea typeface="Cambria Math" panose="02040503050406030204" pitchFamily="18" charset="0"/>
                            </a:rPr>
                            <m:t>∗</m:t>
                          </m:r>
                          <m:r>
                            <a:rPr lang="en-US" sz="3200" b="1" i="1" smtClean="0">
                              <a:latin typeface="Cambria Math" panose="02040503050406030204" pitchFamily="18" charset="0"/>
                              <a:ea typeface="Cambria Math" panose="02040503050406030204" pitchFamily="18" charset="0"/>
                            </a:rPr>
                            <m:t>𝒙</m:t>
                          </m:r>
                          <m:r>
                            <a:rPr lang="en-US" sz="3200" b="1" i="1" baseline="-25000" smtClean="0">
                              <a:latin typeface="Cambria Math" panose="02040503050406030204" pitchFamily="18" charset="0"/>
                              <a:ea typeface="Cambria Math" panose="02040503050406030204" pitchFamily="18" charset="0"/>
                            </a:rPr>
                            <m:t>𝒋</m:t>
                          </m:r>
                          <m:r>
                            <a:rPr lang="en-US" sz="3200" b="1" i="1" baseline="30000" smtClean="0">
                              <a:latin typeface="Cambria Math" panose="02040503050406030204" pitchFamily="18" charset="0"/>
                              <a:ea typeface="Cambria Math" panose="02040503050406030204" pitchFamily="18" charset="0"/>
                            </a:rPr>
                            <m:t>𝒊</m:t>
                          </m:r>
                        </m:e>
                      </m:nary>
                    </m:oMath>
                  </m:oMathPara>
                </a14:m>
                <a:endParaRPr lang="en-US" sz="3200" dirty="0" smtClean="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913794" y="1378039"/>
                <a:ext cx="10738607" cy="5215943"/>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522744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Supervised Learning: Regression</a:t>
            </a:r>
            <a:endParaRPr lang="en-US" dirty="0"/>
          </a:p>
        </p:txBody>
      </p:sp>
      <p:sp>
        <p:nvSpPr>
          <p:cNvPr id="5" name="Text Placeholder 4"/>
          <p:cNvSpPr>
            <a:spLocks noGrp="1"/>
          </p:cNvSpPr>
          <p:nvPr>
            <p:ph type="body" idx="1"/>
          </p:nvPr>
        </p:nvSpPr>
        <p:spPr/>
        <p:txBody>
          <a:bodyPr/>
          <a:lstStyle/>
          <a:p>
            <a:r>
              <a:rPr lang="en-US" dirty="0" smtClean="0"/>
              <a:t>The normal equation</a:t>
            </a:r>
            <a:endParaRPr lang="en-US" dirty="0"/>
          </a:p>
        </p:txBody>
      </p:sp>
    </p:spTree>
    <p:extLst>
      <p:ext uri="{BB962C8B-B14F-4D97-AF65-F5344CB8AC3E}">
        <p14:creationId xmlns:p14="http://schemas.microsoft.com/office/powerpoint/2010/main" val="29857025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Normal Equation</a:t>
            </a:r>
            <a:endParaRPr lang="en-US" dirty="0"/>
          </a:p>
        </p:txBody>
      </p:sp>
      <p:sp>
        <p:nvSpPr>
          <p:cNvPr id="5" name="Content Placeholder 4"/>
          <p:cNvSpPr>
            <a:spLocks noGrp="1"/>
          </p:cNvSpPr>
          <p:nvPr>
            <p:ph sz="half" idx="1"/>
          </p:nvPr>
        </p:nvSpPr>
        <p:spPr/>
        <p:txBody>
          <a:bodyPr/>
          <a:lstStyle/>
          <a:p>
            <a:r>
              <a:rPr lang="en-US" dirty="0" smtClean="0"/>
              <a:t>Problem (</a:t>
            </a:r>
            <a:r>
              <a:rPr lang="en-US" dirty="0" err="1" smtClean="0"/>
              <a:t>ish</a:t>
            </a:r>
            <a:r>
              <a:rPr lang="en-US" dirty="0" smtClean="0"/>
              <a:t>):</a:t>
            </a:r>
          </a:p>
          <a:p>
            <a:pPr lvl="1"/>
            <a:r>
              <a:rPr lang="en-US" dirty="0" smtClean="0"/>
              <a:t>Gradient descent takes many steps to converge</a:t>
            </a:r>
          </a:p>
          <a:p>
            <a:pPr lvl="1"/>
            <a:r>
              <a:rPr lang="en-US" dirty="0" smtClean="0"/>
              <a:t>Might take a while</a:t>
            </a:r>
          </a:p>
          <a:p>
            <a:pPr lvl="1"/>
            <a:r>
              <a:rPr lang="en-US" dirty="0" smtClean="0"/>
              <a:t>Might have to tweak alpha and other parameters to get good performance</a:t>
            </a:r>
          </a:p>
          <a:p>
            <a:pPr lvl="1"/>
            <a:endParaRPr lang="en-US" dirty="0"/>
          </a:p>
          <a:p>
            <a:endParaRPr lang="en-US" dirty="0" smtClean="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lstStyle/>
              <a:p>
                <a:r>
                  <a:rPr lang="en-US" dirty="0" smtClean="0"/>
                  <a:t>Our cost function is convex. So we should be able to differentiate it and set that equation to 0 and solve</a:t>
                </a:r>
              </a:p>
              <a:p>
                <a:endParaRPr lang="en-US" dirty="0"/>
              </a:p>
              <a:p>
                <a:pPr marL="369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d>
                            <m:dPr>
                              <m:ctrlPr>
                                <a:rPr lang="en-US" i="1">
                                  <a:latin typeface="Cambria Math" panose="02040503050406030204" pitchFamily="18" charset="0"/>
                                </a:rPr>
                              </m:ctrlPr>
                            </m:dPr>
                            <m:e>
                              <m:r>
                                <a:rPr lang="en-US" i="1">
                                  <a:latin typeface="Cambria Math" panose="02040503050406030204" pitchFamily="18" charset="0"/>
                                </a:rPr>
                                <m:t>𝐻</m:t>
                              </m:r>
                              <m:r>
                                <a:rPr lang="en-US" i="1" baseline="-25000">
                                  <a:latin typeface="Cambria Math" panose="02040503050406030204" pitchFamily="18" charset="0"/>
                                  <a:ea typeface="Cambria Math" panose="02040503050406030204" pitchFamily="18" charset="0"/>
                                </a:rPr>
                                <m:t>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𝑖</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𝑦𝑖</m:t>
                              </m:r>
                            </m:e>
                          </m:d>
                          <m:r>
                            <a:rPr lang="en-US" i="1" baseline="30000">
                              <a:latin typeface="Cambria Math" panose="02040503050406030204" pitchFamily="18" charset="0"/>
                              <a:ea typeface="Cambria Math" panose="02040503050406030204" pitchFamily="18" charset="0"/>
                            </a:rPr>
                            <m:t>2</m:t>
                          </m:r>
                        </m:e>
                      </m:nary>
                    </m:oMath>
                  </m:oMathPara>
                </a14:m>
                <a:endParaRPr lang="en-US" dirty="0" smtClean="0"/>
              </a:p>
              <a:p>
                <a:pPr marL="36900" indent="0">
                  <a:buNone/>
                </a:pPr>
                <a:endParaRPr lang="en-US" dirty="0"/>
              </a:p>
              <a:p>
                <a:pPr marL="3690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𝑗</m:t>
                          </m:r>
                        </m:den>
                      </m:f>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 …=0</m:t>
                      </m:r>
                    </m:oMath>
                  </m:oMathPara>
                </a14:m>
                <a:endParaRPr lang="en-US" dirty="0" smtClean="0"/>
              </a:p>
              <a:p>
                <a:pPr marL="36900" indent="0">
                  <a:buNone/>
                </a:pPr>
                <a:r>
                  <a:rPr lang="en-US" dirty="0" smtClean="0"/>
                  <a:t>						…for every j</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17371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Normal Equation</a:t>
            </a:r>
            <a:endParaRPr lang="en-US" dirty="0"/>
          </a:p>
        </p:txBody>
      </p:sp>
      <p:sp>
        <p:nvSpPr>
          <p:cNvPr id="5" name="Content Placeholder 4"/>
          <p:cNvSpPr>
            <a:spLocks noGrp="1"/>
          </p:cNvSpPr>
          <p:nvPr>
            <p:ph sz="half" idx="1"/>
          </p:nvPr>
        </p:nvSpPr>
        <p:spPr/>
        <p:txBody>
          <a:bodyPr/>
          <a:lstStyle/>
          <a:p>
            <a:pPr lvl="1"/>
            <a:endParaRPr lang="en-US" dirty="0"/>
          </a:p>
          <a:p>
            <a:endParaRPr lang="en-US" dirty="0" smtClean="0"/>
          </a:p>
        </p:txBody>
      </p:sp>
      <mc:AlternateContent xmlns:mc="http://schemas.openxmlformats.org/markup-compatibility/2006" xmlns:a14="http://schemas.microsoft.com/office/drawing/2010/main">
        <mc:Choice Requires="a14">
          <p:sp>
            <p:nvSpPr>
              <p:cNvPr id="6" name="Content Placeholder 5"/>
              <p:cNvSpPr>
                <a:spLocks noGrp="1"/>
              </p:cNvSpPr>
              <p:nvPr>
                <p:ph sz="half" idx="2"/>
              </p:nvPr>
            </p:nvSpPr>
            <p:spPr/>
            <p:txBody>
              <a:bodyPr/>
              <a:lstStyle/>
              <a:p>
                <a:r>
                  <a:rPr lang="en-US" dirty="0" smtClean="0"/>
                  <a:t>Ok, so we are done. Just calculate this for all values of j:</a:t>
                </a:r>
              </a:p>
              <a:p>
                <a:endParaRPr lang="en-US" dirty="0"/>
              </a:p>
              <a:p>
                <a:pPr marL="3690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𝐽</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r>
                            <a:rPr lang="en-US" i="1">
                              <a:latin typeface="Cambria Math" panose="02040503050406030204" pitchFamily="18" charset="0"/>
                            </a:rPr>
                            <m:t>𝑚</m:t>
                          </m:r>
                        </m:den>
                      </m:f>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𝑚</m:t>
                          </m:r>
                        </m:sup>
                        <m:e>
                          <m:d>
                            <m:dPr>
                              <m:ctrlPr>
                                <a:rPr lang="en-US" i="1">
                                  <a:latin typeface="Cambria Math" panose="02040503050406030204" pitchFamily="18" charset="0"/>
                                </a:rPr>
                              </m:ctrlPr>
                            </m:dPr>
                            <m:e>
                              <m:r>
                                <a:rPr lang="en-US" i="1">
                                  <a:latin typeface="Cambria Math" panose="02040503050406030204" pitchFamily="18" charset="0"/>
                                </a:rPr>
                                <m:t>𝐻</m:t>
                              </m:r>
                              <m:r>
                                <a:rPr lang="en-US" i="1" baseline="-25000">
                                  <a:latin typeface="Cambria Math" panose="02040503050406030204" pitchFamily="18" charset="0"/>
                                  <a:ea typeface="Cambria Math" panose="02040503050406030204" pitchFamily="18" charset="0"/>
                                </a:rPr>
                                <m:t>𝜃</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baseline="30000">
                                      <a:latin typeface="Cambria Math" panose="02040503050406030204" pitchFamily="18" charset="0"/>
                                      <a:ea typeface="Cambria Math" panose="02040503050406030204" pitchFamily="18" charset="0"/>
                                    </a:rPr>
                                    <m:t>𝑖</m:t>
                                  </m:r>
                                </m:e>
                              </m:d>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𝑦𝑖</m:t>
                              </m:r>
                            </m:e>
                          </m:d>
                          <m:r>
                            <a:rPr lang="en-US" i="1" baseline="30000">
                              <a:latin typeface="Cambria Math" panose="02040503050406030204" pitchFamily="18" charset="0"/>
                              <a:ea typeface="Cambria Math" panose="02040503050406030204" pitchFamily="18" charset="0"/>
                            </a:rPr>
                            <m:t>2</m:t>
                          </m:r>
                        </m:e>
                      </m:nary>
                    </m:oMath>
                  </m:oMathPara>
                </a14:m>
                <a:endParaRPr lang="en-US" dirty="0" smtClean="0"/>
              </a:p>
              <a:p>
                <a:pPr marL="36900" indent="0">
                  <a:buNone/>
                </a:pPr>
                <a:endParaRPr lang="en-US" dirty="0"/>
              </a:p>
              <a:p>
                <a:pPr marL="3690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num>
                        <m:den>
                          <m:r>
                            <a:rPr lang="en-US" i="1">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𝑗</m:t>
                          </m:r>
                        </m:den>
                      </m:f>
                      <m:r>
                        <a:rPr lang="en-US" b="0" i="1" smtClean="0">
                          <a:latin typeface="Cambria Math" panose="02040503050406030204" pitchFamily="18" charset="0"/>
                        </a:rPr>
                        <m:t>𝐽</m:t>
                      </m:r>
                      <m:d>
                        <m:dPr>
                          <m:ctrlPr>
                            <a:rPr lang="en-US" b="0" i="1" smtClean="0">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rPr>
                        <m:t>= …=0</m:t>
                      </m:r>
                    </m:oMath>
                  </m:oMathPara>
                </a14:m>
                <a:endParaRPr lang="en-US" dirty="0" smtClean="0"/>
              </a:p>
              <a:p>
                <a:pPr marL="36900" indent="0">
                  <a:buNone/>
                </a:pPr>
                <a:r>
                  <a:rPr lang="en-US" dirty="0" smtClean="0"/>
                  <a:t>						…for every j</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sz="half" idx="2"/>
              </p:nvPr>
            </p:nvSpPr>
            <p:spPr>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28197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Normal Equation</a:t>
            </a:r>
            <a:endParaRPr lang="en-US" dirty="0"/>
          </a:p>
        </p:txBody>
      </p:sp>
      <p:sp>
        <p:nvSpPr>
          <p:cNvPr id="5" name="Content Placeholder 4"/>
          <p:cNvSpPr>
            <a:spLocks noGrp="1"/>
          </p:cNvSpPr>
          <p:nvPr>
            <p:ph sz="half" idx="1"/>
          </p:nvPr>
        </p:nvSpPr>
        <p:spPr/>
        <p:txBody>
          <a:bodyPr/>
          <a:lstStyle/>
          <a:p>
            <a:pPr lvl="1"/>
            <a:endParaRPr lang="en-US" dirty="0"/>
          </a:p>
          <a:p>
            <a:endParaRPr lang="en-US" dirty="0" smtClean="0"/>
          </a:p>
        </p:txBody>
      </p:sp>
      <p:sp>
        <p:nvSpPr>
          <p:cNvPr id="6" name="Content Placeholder 5"/>
          <p:cNvSpPr>
            <a:spLocks noGrp="1"/>
          </p:cNvSpPr>
          <p:nvPr>
            <p:ph sz="half" idx="2"/>
          </p:nvPr>
        </p:nvSpPr>
        <p:spPr>
          <a:xfrm>
            <a:off x="714896" y="1732450"/>
            <a:ext cx="10552662" cy="445485"/>
          </a:xfrm>
        </p:spPr>
        <p:txBody>
          <a:bodyPr/>
          <a:lstStyle/>
          <a:p>
            <a:r>
              <a:rPr lang="en-US" dirty="0" smtClean="0"/>
              <a:t>Ok, how do we actually do this. Turns out there is a really easy way!</a:t>
            </a:r>
          </a:p>
        </p:txBody>
      </p:sp>
      <mc:AlternateContent xmlns:mc="http://schemas.openxmlformats.org/markup-compatibility/2006" xmlns:a14="http://schemas.microsoft.com/office/drawing/2010/main">
        <mc:Choice Requires="a14">
          <p:sp>
            <p:nvSpPr>
              <p:cNvPr id="2" name="TextBox 1"/>
              <p:cNvSpPr txBox="1"/>
              <p:nvPr/>
            </p:nvSpPr>
            <p:spPr>
              <a:xfrm>
                <a:off x="1645921" y="2330335"/>
                <a:ext cx="3217025" cy="2149563"/>
              </a:xfrm>
              <a:prstGeom prst="rect">
                <a:avLst/>
              </a:prstGeom>
              <a:noFill/>
            </p:spPr>
            <p:txBody>
              <a:bodyPr wrap="square" rtlCol="0">
                <a:spAutoFit/>
              </a:bodyPr>
              <a:lstStyle/>
              <a:p>
                <a:r>
                  <a:rPr lang="en-US" sz="2000" dirty="0" smtClean="0">
                    <a:effectLst>
                      <a:outerShdw blurRad="38100" dist="38100" dir="2700000" algn="tl">
                        <a:srgbClr val="000000">
                          <a:alpha val="43137"/>
                        </a:srgbClr>
                      </a:outerShdw>
                    </a:effectLst>
                  </a:rPr>
                  <a:t>Construct a matrix X that comprises your features</a:t>
                </a:r>
              </a:p>
              <a:p>
                <a:endParaRPr lang="en-US" sz="2000" dirty="0">
                  <a:effectLst>
                    <a:outerShdw blurRad="38100" dist="38100" dir="2700000" algn="tl">
                      <a:srgbClr val="000000">
                        <a:alpha val="43137"/>
                      </a:srgbClr>
                    </a:outerShdw>
                  </a:effectLst>
                </a:endParaRPr>
              </a:p>
              <a:p>
                <a:r>
                  <a:rPr lang="en-US" sz="2000" dirty="0" smtClean="0">
                    <a:effectLst>
                      <a:outerShdw blurRad="38100" dist="38100" dir="2700000" algn="tl">
                        <a:srgbClr val="000000">
                          <a:alpha val="43137"/>
                        </a:srgbClr>
                      </a:outerShdw>
                    </a:effectLst>
                  </a:rPr>
                  <a:t>X = </a:t>
                </a:r>
                <a14:m>
                  <m:oMath xmlns:m="http://schemas.openxmlformats.org/officeDocument/2006/math">
                    <m:d>
                      <m:dPr>
                        <m:begChr m:val="["/>
                        <m:endChr m:val="]"/>
                        <m:ctrlPr>
                          <a:rPr lang="en-US" sz="2000" i="1" smtClean="0">
                            <a:effectLst>
                              <a:outerShdw blurRad="38100" dist="38100" dir="2700000" algn="tl">
                                <a:srgbClr val="000000">
                                  <a:alpha val="43137"/>
                                </a:srgbClr>
                              </a:outerShdw>
                            </a:effectLst>
                            <a:latin typeface="Cambria Math" panose="02040503050406030204" pitchFamily="18" charset="0"/>
                          </a:rPr>
                        </m:ctrlPr>
                      </m:dPr>
                      <m:e>
                        <m:m>
                          <m:mPr>
                            <m:mcs>
                              <m:mc>
                                <m:mcPr>
                                  <m:count m:val="5"/>
                                  <m:mcJc m:val="center"/>
                                </m:mcPr>
                              </m:mc>
                            </m:mcs>
                            <m:ctrlPr>
                              <a:rPr lang="en-US" sz="2000" i="1" smtClean="0">
                                <a:effectLst>
                                  <a:outerShdw blurRad="38100" dist="38100" dir="2700000" algn="tl">
                                    <a:srgbClr val="000000">
                                      <a:alpha val="43137"/>
                                    </a:srgbClr>
                                  </a:outerShdw>
                                </a:effectLst>
                                <a:latin typeface="Cambria Math" panose="02040503050406030204" pitchFamily="18" charset="0"/>
                              </a:rPr>
                            </m:ctrlPr>
                          </m:mPr>
                          <m:mr>
                            <m:e>
                              <m:r>
                                <m:rPr>
                                  <m:brk m:alnAt="7"/>
                                </m:rPr>
                                <a:rPr lang="en-US" sz="2000" b="0" i="1" smtClean="0">
                                  <a:effectLst>
                                    <a:outerShdw blurRad="38100" dist="38100" dir="2700000" algn="tl">
                                      <a:srgbClr val="000000">
                                        <a:alpha val="43137"/>
                                      </a:srgbClr>
                                    </a:outerShdw>
                                  </a:effectLst>
                                  <a:latin typeface="Cambria Math" panose="02040503050406030204" pitchFamily="18" charset="0"/>
                                </a:rPr>
                                <m:t>1</m:t>
                              </m:r>
                            </m:e>
                            <m:e>
                              <m:r>
                                <a:rPr lang="en-US" sz="2000" b="0" i="1" smtClean="0">
                                  <a:effectLst>
                                    <a:outerShdw blurRad="38100" dist="38100" dir="2700000" algn="tl">
                                      <a:srgbClr val="000000">
                                        <a:alpha val="43137"/>
                                      </a:srgbClr>
                                    </a:outerShdw>
                                  </a:effectLst>
                                  <a:latin typeface="Cambria Math" panose="02040503050406030204" pitchFamily="18" charset="0"/>
                                </a:rPr>
                                <m:t>2104</m:t>
                              </m:r>
                            </m:e>
                            <m:e>
                              <m:r>
                                <a:rPr lang="en-US" sz="2000" b="0" i="1" smtClean="0">
                                  <a:effectLst>
                                    <a:outerShdw blurRad="38100" dist="38100" dir="2700000" algn="tl">
                                      <a:srgbClr val="000000">
                                        <a:alpha val="43137"/>
                                      </a:srgbClr>
                                    </a:outerShdw>
                                  </a:effectLst>
                                  <a:latin typeface="Cambria Math" panose="02040503050406030204" pitchFamily="18" charset="0"/>
                                </a:rPr>
                                <m:t>5</m:t>
                              </m:r>
                            </m:e>
                            <m:e>
                              <m:r>
                                <a:rPr lang="en-US" sz="2000" b="0" i="1" smtClean="0">
                                  <a:effectLst>
                                    <a:outerShdw blurRad="38100" dist="38100" dir="2700000" algn="tl">
                                      <a:srgbClr val="000000">
                                        <a:alpha val="43137"/>
                                      </a:srgbClr>
                                    </a:outerShdw>
                                  </a:effectLst>
                                  <a:latin typeface="Cambria Math" panose="02040503050406030204" pitchFamily="18" charset="0"/>
                                </a:rPr>
                                <m:t>1</m:t>
                              </m:r>
                            </m:e>
                            <m:e>
                              <m:r>
                                <a:rPr lang="en-US" sz="2000" b="0" i="1" smtClean="0">
                                  <a:effectLst>
                                    <a:outerShdw blurRad="38100" dist="38100" dir="2700000" algn="tl">
                                      <a:srgbClr val="000000">
                                        <a:alpha val="43137"/>
                                      </a:srgbClr>
                                    </a:outerShdw>
                                  </a:effectLst>
                                  <a:latin typeface="Cambria Math" panose="02040503050406030204" pitchFamily="18" charset="0"/>
                                </a:rPr>
                                <m:t>45</m:t>
                              </m:r>
                            </m:e>
                          </m:mr>
                          <m:mr>
                            <m:e>
                              <m:r>
                                <a:rPr lang="en-US" sz="2000" b="0" i="1" smtClean="0">
                                  <a:effectLst>
                                    <a:outerShdw blurRad="38100" dist="38100" dir="2700000" algn="tl">
                                      <a:srgbClr val="000000">
                                        <a:alpha val="43137"/>
                                      </a:srgbClr>
                                    </a:outerShdw>
                                  </a:effectLst>
                                  <a:latin typeface="Cambria Math" panose="02040503050406030204" pitchFamily="18" charset="0"/>
                                </a:rPr>
                                <m:t>1</m:t>
                              </m:r>
                            </m:e>
                            <m:e>
                              <m:r>
                                <a:rPr lang="en-US" sz="2000" b="0" i="1" smtClean="0">
                                  <a:effectLst>
                                    <a:outerShdw blurRad="38100" dist="38100" dir="2700000" algn="tl">
                                      <a:srgbClr val="000000">
                                        <a:alpha val="43137"/>
                                      </a:srgbClr>
                                    </a:outerShdw>
                                  </a:effectLst>
                                  <a:latin typeface="Cambria Math" panose="02040503050406030204" pitchFamily="18" charset="0"/>
                                </a:rPr>
                                <m:t>1416</m:t>
                              </m:r>
                            </m:e>
                            <m:e>
                              <m:r>
                                <a:rPr lang="en-US" sz="2000" b="0" i="1" smtClean="0">
                                  <a:effectLst>
                                    <a:outerShdw blurRad="38100" dist="38100" dir="2700000" algn="tl">
                                      <a:srgbClr val="000000">
                                        <a:alpha val="43137"/>
                                      </a:srgbClr>
                                    </a:outerShdw>
                                  </a:effectLst>
                                  <a:latin typeface="Cambria Math" panose="02040503050406030204" pitchFamily="18" charset="0"/>
                                </a:rPr>
                                <m:t>3</m:t>
                              </m:r>
                            </m:e>
                            <m:e>
                              <m:r>
                                <a:rPr lang="en-US" sz="2000" b="0" i="1" smtClean="0">
                                  <a:effectLst>
                                    <a:outerShdw blurRad="38100" dist="38100" dir="2700000" algn="tl">
                                      <a:srgbClr val="000000">
                                        <a:alpha val="43137"/>
                                      </a:srgbClr>
                                    </a:outerShdw>
                                  </a:effectLst>
                                  <a:latin typeface="Cambria Math" panose="02040503050406030204" pitchFamily="18" charset="0"/>
                                </a:rPr>
                                <m:t>2</m:t>
                              </m:r>
                            </m:e>
                            <m:e>
                              <m:r>
                                <a:rPr lang="en-US" sz="2000" b="0" i="1" smtClean="0">
                                  <a:effectLst>
                                    <a:outerShdw blurRad="38100" dist="38100" dir="2700000" algn="tl">
                                      <a:srgbClr val="000000">
                                        <a:alpha val="43137"/>
                                      </a:srgbClr>
                                    </a:outerShdw>
                                  </a:effectLst>
                                  <a:latin typeface="Cambria Math" panose="02040503050406030204" pitchFamily="18" charset="0"/>
                                </a:rPr>
                                <m:t>40</m:t>
                              </m:r>
                            </m:e>
                          </m:mr>
                          <m:mr>
                            <m:e>
                              <m:r>
                                <a:rPr lang="en-US" sz="2000" b="0" i="1" smtClean="0">
                                  <a:effectLst>
                                    <a:outerShdw blurRad="38100" dist="38100" dir="2700000" algn="tl">
                                      <a:srgbClr val="000000">
                                        <a:alpha val="43137"/>
                                      </a:srgbClr>
                                    </a:outerShdw>
                                  </a:effectLst>
                                  <a:latin typeface="Cambria Math" panose="02040503050406030204" pitchFamily="18" charset="0"/>
                                </a:rPr>
                                <m:t>1</m:t>
                              </m:r>
                            </m:e>
                            <m:e>
                              <m:r>
                                <a:rPr lang="en-US" sz="2000" b="0" i="1" smtClean="0">
                                  <a:effectLst>
                                    <a:outerShdw blurRad="38100" dist="38100" dir="2700000" algn="tl">
                                      <a:srgbClr val="000000">
                                        <a:alpha val="43137"/>
                                      </a:srgbClr>
                                    </a:outerShdw>
                                  </a:effectLst>
                                  <a:latin typeface="Cambria Math" panose="02040503050406030204" pitchFamily="18" charset="0"/>
                                </a:rPr>
                                <m:t>1534</m:t>
                              </m:r>
                            </m:e>
                            <m:e>
                              <m:r>
                                <a:rPr lang="en-US" sz="2000" b="0" i="1" smtClean="0">
                                  <a:effectLst>
                                    <a:outerShdw blurRad="38100" dist="38100" dir="2700000" algn="tl">
                                      <a:srgbClr val="000000">
                                        <a:alpha val="43137"/>
                                      </a:srgbClr>
                                    </a:outerShdw>
                                  </a:effectLst>
                                  <a:latin typeface="Cambria Math" panose="02040503050406030204" pitchFamily="18" charset="0"/>
                                </a:rPr>
                                <m:t>3</m:t>
                              </m:r>
                            </m:e>
                            <m:e>
                              <m:r>
                                <a:rPr lang="en-US" sz="2000" b="0" i="1" smtClean="0">
                                  <a:effectLst>
                                    <a:outerShdw blurRad="38100" dist="38100" dir="2700000" algn="tl">
                                      <a:srgbClr val="000000">
                                        <a:alpha val="43137"/>
                                      </a:srgbClr>
                                    </a:outerShdw>
                                  </a:effectLst>
                                  <a:latin typeface="Cambria Math" panose="02040503050406030204" pitchFamily="18" charset="0"/>
                                </a:rPr>
                                <m:t>2</m:t>
                              </m:r>
                            </m:e>
                            <m:e>
                              <m:r>
                                <a:rPr lang="en-US" sz="2000" b="0" i="1" smtClean="0">
                                  <a:effectLst>
                                    <a:outerShdw blurRad="38100" dist="38100" dir="2700000" algn="tl">
                                      <a:srgbClr val="000000">
                                        <a:alpha val="43137"/>
                                      </a:srgbClr>
                                    </a:outerShdw>
                                  </a:effectLst>
                                  <a:latin typeface="Cambria Math" panose="02040503050406030204" pitchFamily="18" charset="0"/>
                                </a:rPr>
                                <m:t>30</m:t>
                              </m:r>
                            </m:e>
                          </m:mr>
                          <m:mr>
                            <m:e>
                              <m:r>
                                <a:rPr lang="en-US" sz="2000" b="0" i="1" smtClean="0">
                                  <a:effectLst>
                                    <a:outerShdw blurRad="38100" dist="38100" dir="2700000" algn="tl">
                                      <a:srgbClr val="000000">
                                        <a:alpha val="43137"/>
                                      </a:srgbClr>
                                    </a:outerShdw>
                                  </a:effectLst>
                                  <a:latin typeface="Cambria Math" panose="02040503050406030204" pitchFamily="18" charset="0"/>
                                </a:rPr>
                                <m:t>1</m:t>
                              </m:r>
                            </m:e>
                            <m:e>
                              <m:r>
                                <a:rPr lang="en-US" sz="2000" b="0" i="1" smtClean="0">
                                  <a:effectLst>
                                    <a:outerShdw blurRad="38100" dist="38100" dir="2700000" algn="tl">
                                      <a:srgbClr val="000000">
                                        <a:alpha val="43137"/>
                                      </a:srgbClr>
                                    </a:outerShdw>
                                  </a:effectLst>
                                  <a:latin typeface="Cambria Math" panose="02040503050406030204" pitchFamily="18" charset="0"/>
                                </a:rPr>
                                <m:t>852</m:t>
                              </m:r>
                            </m:e>
                            <m:e>
                              <m:r>
                                <a:rPr lang="en-US" sz="2000" b="0" i="1" smtClean="0">
                                  <a:effectLst>
                                    <a:outerShdw blurRad="38100" dist="38100" dir="2700000" algn="tl">
                                      <a:srgbClr val="000000">
                                        <a:alpha val="43137"/>
                                      </a:srgbClr>
                                    </a:outerShdw>
                                  </a:effectLst>
                                  <a:latin typeface="Cambria Math" panose="02040503050406030204" pitchFamily="18" charset="0"/>
                                </a:rPr>
                                <m:t>2</m:t>
                              </m:r>
                            </m:e>
                            <m:e>
                              <m:r>
                                <a:rPr lang="en-US" sz="2000" b="0" i="1" smtClean="0">
                                  <a:effectLst>
                                    <a:outerShdw blurRad="38100" dist="38100" dir="2700000" algn="tl">
                                      <a:srgbClr val="000000">
                                        <a:alpha val="43137"/>
                                      </a:srgbClr>
                                    </a:outerShdw>
                                  </a:effectLst>
                                  <a:latin typeface="Cambria Math" panose="02040503050406030204" pitchFamily="18" charset="0"/>
                                </a:rPr>
                                <m:t>1</m:t>
                              </m:r>
                            </m:e>
                            <m:e>
                              <m:r>
                                <a:rPr lang="en-US" sz="2000" b="0" i="1" smtClean="0">
                                  <a:effectLst>
                                    <a:outerShdw blurRad="38100" dist="38100" dir="2700000" algn="tl">
                                      <a:srgbClr val="000000">
                                        <a:alpha val="43137"/>
                                      </a:srgbClr>
                                    </a:outerShdw>
                                  </a:effectLst>
                                  <a:latin typeface="Cambria Math" panose="02040503050406030204" pitchFamily="18" charset="0"/>
                                </a:rPr>
                                <m:t>36</m:t>
                              </m:r>
                            </m:e>
                          </m:mr>
                        </m:m>
                      </m:e>
                    </m:d>
                  </m:oMath>
                </a14:m>
                <a:endParaRPr lang="en-US" sz="2000" dirty="0">
                  <a:effectLst>
                    <a:outerShdw blurRad="38100" dist="38100" dir="2700000" algn="tl">
                      <a:srgbClr val="000000">
                        <a:alpha val="43137"/>
                      </a:srgbClr>
                    </a:outerShdw>
                  </a:effectLs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45921" y="2330335"/>
                <a:ext cx="3217025" cy="2149563"/>
              </a:xfrm>
              <a:prstGeom prst="rect">
                <a:avLst/>
              </a:prstGeom>
              <a:blipFill rotWithShape="0">
                <a:blip r:embed="rId2"/>
                <a:stretch>
                  <a:fillRect l="-2273" t="-17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314902" y="2330335"/>
                <a:ext cx="3217025" cy="2149563"/>
              </a:xfrm>
              <a:prstGeom prst="rect">
                <a:avLst/>
              </a:prstGeom>
              <a:noFill/>
            </p:spPr>
            <p:txBody>
              <a:bodyPr wrap="square" rtlCol="0">
                <a:spAutoFit/>
              </a:bodyPr>
              <a:lstStyle/>
              <a:p>
                <a:r>
                  <a:rPr lang="en-US" sz="2000" dirty="0" smtClean="0">
                    <a:effectLst>
                      <a:outerShdw blurRad="38100" dist="38100" dir="2700000" algn="tl">
                        <a:srgbClr val="000000">
                          <a:alpha val="43137"/>
                        </a:srgbClr>
                      </a:outerShdw>
                    </a:effectLst>
                  </a:rPr>
                  <a:t>And another called Y with the ground truth values</a:t>
                </a:r>
              </a:p>
              <a:p>
                <a:endParaRPr lang="en-US" sz="2000" dirty="0">
                  <a:effectLst>
                    <a:outerShdw blurRad="38100" dist="38100" dir="2700000" algn="tl">
                      <a:srgbClr val="000000">
                        <a:alpha val="43137"/>
                      </a:srgbClr>
                    </a:outerShdw>
                  </a:effectLst>
                </a:endParaRPr>
              </a:p>
              <a:p>
                <a:r>
                  <a:rPr lang="en-US" sz="2000" dirty="0" smtClean="0">
                    <a:effectLst>
                      <a:outerShdw blurRad="38100" dist="38100" dir="2700000" algn="tl">
                        <a:srgbClr val="000000">
                          <a:alpha val="43137"/>
                        </a:srgbClr>
                      </a:outerShdw>
                    </a:effectLst>
                  </a:rPr>
                  <a:t>Y = </a:t>
                </a:r>
                <a14:m>
                  <m:oMath xmlns:m="http://schemas.openxmlformats.org/officeDocument/2006/math">
                    <m:d>
                      <m:dPr>
                        <m:begChr m:val="["/>
                        <m:endChr m:val="]"/>
                        <m:ctrlPr>
                          <a:rPr lang="en-US" sz="2000" i="1" smtClean="0">
                            <a:effectLst>
                              <a:outerShdw blurRad="38100" dist="38100" dir="2700000" algn="tl">
                                <a:srgbClr val="000000">
                                  <a:alpha val="43137"/>
                                </a:srgbClr>
                              </a:outerShdw>
                            </a:effectLst>
                            <a:latin typeface="Cambria Math" panose="02040503050406030204" pitchFamily="18" charset="0"/>
                          </a:rPr>
                        </m:ctrlPr>
                      </m:dPr>
                      <m:e>
                        <m:m>
                          <m:mPr>
                            <m:mcs>
                              <m:mc>
                                <m:mcPr>
                                  <m:count m:val="1"/>
                                  <m:mcJc m:val="center"/>
                                </m:mcPr>
                              </m:mc>
                            </m:mcs>
                            <m:ctrlPr>
                              <a:rPr lang="en-US" sz="2000" b="0" i="1" smtClean="0">
                                <a:effectLst>
                                  <a:outerShdw blurRad="38100" dist="38100" dir="2700000" algn="tl">
                                    <a:srgbClr val="000000">
                                      <a:alpha val="43137"/>
                                    </a:srgbClr>
                                  </a:outerShdw>
                                </a:effectLst>
                                <a:latin typeface="Cambria Math" panose="02040503050406030204" pitchFamily="18" charset="0"/>
                              </a:rPr>
                            </m:ctrlPr>
                          </m:mPr>
                          <m:mr>
                            <m:e>
                              <m:r>
                                <m:rPr>
                                  <m:brk m:alnAt="7"/>
                                </m:rPr>
                                <a:rPr lang="en-US" sz="2000" b="0" i="1" smtClean="0">
                                  <a:effectLst>
                                    <a:outerShdw blurRad="38100" dist="38100" dir="2700000" algn="tl">
                                      <a:srgbClr val="000000">
                                        <a:alpha val="43137"/>
                                      </a:srgbClr>
                                    </a:outerShdw>
                                  </a:effectLst>
                                  <a:latin typeface="Cambria Math" panose="02040503050406030204" pitchFamily="18" charset="0"/>
                                </a:rPr>
                                <m:t>4</m:t>
                              </m:r>
                              <m:r>
                                <a:rPr lang="en-US" sz="2000" b="0" i="1" smtClean="0">
                                  <a:effectLst>
                                    <a:outerShdw blurRad="38100" dist="38100" dir="2700000" algn="tl">
                                      <a:srgbClr val="000000">
                                        <a:alpha val="43137"/>
                                      </a:srgbClr>
                                    </a:outerShdw>
                                  </a:effectLst>
                                  <a:latin typeface="Cambria Math" panose="02040503050406030204" pitchFamily="18" charset="0"/>
                                </a:rPr>
                                <m:t>60</m:t>
                              </m:r>
                            </m:e>
                          </m:mr>
                          <m:mr>
                            <m:e>
                              <m:r>
                                <a:rPr lang="en-US" sz="2000" b="0" i="1" smtClean="0">
                                  <a:effectLst>
                                    <a:outerShdw blurRad="38100" dist="38100" dir="2700000" algn="tl">
                                      <a:srgbClr val="000000">
                                        <a:alpha val="43137"/>
                                      </a:srgbClr>
                                    </a:outerShdw>
                                  </a:effectLst>
                                  <a:latin typeface="Cambria Math" panose="02040503050406030204" pitchFamily="18" charset="0"/>
                                </a:rPr>
                                <m:t>232</m:t>
                              </m:r>
                            </m:e>
                          </m:mr>
                          <m:mr>
                            <m:e>
                              <m:r>
                                <a:rPr lang="en-US" sz="2000" b="0" i="1" smtClean="0">
                                  <a:effectLst>
                                    <a:outerShdw blurRad="38100" dist="38100" dir="2700000" algn="tl">
                                      <a:srgbClr val="000000">
                                        <a:alpha val="43137"/>
                                      </a:srgbClr>
                                    </a:outerShdw>
                                  </a:effectLst>
                                  <a:latin typeface="Cambria Math" panose="02040503050406030204" pitchFamily="18" charset="0"/>
                                </a:rPr>
                                <m:t>315</m:t>
                              </m:r>
                            </m:e>
                          </m:mr>
                          <m:mr>
                            <m:e>
                              <m:r>
                                <a:rPr lang="en-US" sz="2000" b="0" i="1" smtClean="0">
                                  <a:effectLst>
                                    <a:outerShdw blurRad="38100" dist="38100" dir="2700000" algn="tl">
                                      <a:srgbClr val="000000">
                                        <a:alpha val="43137"/>
                                      </a:srgbClr>
                                    </a:outerShdw>
                                  </a:effectLst>
                                  <a:latin typeface="Cambria Math" panose="02040503050406030204" pitchFamily="18" charset="0"/>
                                </a:rPr>
                                <m:t>178</m:t>
                              </m:r>
                            </m:e>
                          </m:mr>
                        </m:m>
                      </m:e>
                    </m:d>
                  </m:oMath>
                </a14:m>
                <a:endParaRPr lang="en-US" sz="2000" dirty="0">
                  <a:effectLst>
                    <a:outerShdw blurRad="38100" dist="38100" dir="2700000" algn="tl">
                      <a:srgbClr val="000000">
                        <a:alpha val="43137"/>
                      </a:srgbClr>
                    </a:outerShdw>
                  </a:effectLs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314902" y="2330335"/>
                <a:ext cx="3217025" cy="2149563"/>
              </a:xfrm>
              <a:prstGeom prst="rect">
                <a:avLst/>
              </a:prstGeom>
              <a:blipFill rotWithShape="0">
                <a:blip r:embed="rId3"/>
                <a:stretch>
                  <a:fillRect l="-2273" t="-1700"/>
                </a:stretch>
              </a:blipFill>
            </p:spPr>
            <p:txBody>
              <a:bodyPr/>
              <a:lstStyle/>
              <a:p>
                <a:r>
                  <a:rPr lang="en-US">
                    <a:noFill/>
                  </a:rPr>
                  <a:t> </a:t>
                </a:r>
              </a:p>
            </p:txBody>
          </p:sp>
        </mc:Fallback>
      </mc:AlternateContent>
    </p:spTree>
    <p:extLst>
      <p:ext uri="{BB962C8B-B14F-4D97-AF65-F5344CB8AC3E}">
        <p14:creationId xmlns:p14="http://schemas.microsoft.com/office/powerpoint/2010/main" val="345985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Normal Equation</a:t>
            </a:r>
            <a:endParaRPr lang="en-US" dirty="0"/>
          </a:p>
        </p:txBody>
      </p:sp>
      <p:sp>
        <p:nvSpPr>
          <p:cNvPr id="5" name="Content Placeholder 4"/>
          <p:cNvSpPr>
            <a:spLocks noGrp="1"/>
          </p:cNvSpPr>
          <p:nvPr>
            <p:ph sz="half" idx="1"/>
          </p:nvPr>
        </p:nvSpPr>
        <p:spPr/>
        <p:txBody>
          <a:bodyPr/>
          <a:lstStyle/>
          <a:p>
            <a:pPr lvl="1"/>
            <a:endParaRPr lang="en-US" dirty="0"/>
          </a:p>
          <a:p>
            <a:endParaRPr lang="en-US" dirty="0" smtClean="0"/>
          </a:p>
        </p:txBody>
      </p:sp>
      <p:sp>
        <p:nvSpPr>
          <p:cNvPr id="6" name="Content Placeholder 5"/>
          <p:cNvSpPr>
            <a:spLocks noGrp="1"/>
          </p:cNvSpPr>
          <p:nvPr>
            <p:ph sz="half" idx="2"/>
          </p:nvPr>
        </p:nvSpPr>
        <p:spPr>
          <a:xfrm>
            <a:off x="714896" y="1732450"/>
            <a:ext cx="10552662" cy="445485"/>
          </a:xfrm>
        </p:spPr>
        <p:txBody>
          <a:bodyPr/>
          <a:lstStyle/>
          <a:p>
            <a:r>
              <a:rPr lang="en-US" dirty="0" smtClean="0"/>
              <a:t>Ok, how do we actually do this. Turns out there is a really easy way!</a:t>
            </a:r>
          </a:p>
        </p:txBody>
      </p:sp>
      <mc:AlternateContent xmlns:mc="http://schemas.openxmlformats.org/markup-compatibility/2006" xmlns:a14="http://schemas.microsoft.com/office/drawing/2010/main">
        <mc:Choice Requires="a14">
          <p:sp>
            <p:nvSpPr>
              <p:cNvPr id="2" name="TextBox 1"/>
              <p:cNvSpPr txBox="1"/>
              <p:nvPr/>
            </p:nvSpPr>
            <p:spPr>
              <a:xfrm>
                <a:off x="1645921" y="2330335"/>
                <a:ext cx="3217025" cy="2149563"/>
              </a:xfrm>
              <a:prstGeom prst="rect">
                <a:avLst/>
              </a:prstGeom>
              <a:noFill/>
            </p:spPr>
            <p:txBody>
              <a:bodyPr wrap="square" rtlCol="0">
                <a:spAutoFit/>
              </a:bodyPr>
              <a:lstStyle/>
              <a:p>
                <a:r>
                  <a:rPr lang="en-US" sz="2000" dirty="0" smtClean="0">
                    <a:effectLst>
                      <a:outerShdw blurRad="38100" dist="38100" dir="2700000" algn="tl">
                        <a:srgbClr val="000000">
                          <a:alpha val="43137"/>
                        </a:srgbClr>
                      </a:outerShdw>
                    </a:effectLst>
                    <a:latin typeface="+mj-lt"/>
                  </a:rPr>
                  <a:t>Construct a matrix X that comprises your features</a:t>
                </a:r>
              </a:p>
              <a:p>
                <a:endParaRPr lang="en-US" sz="2000" dirty="0">
                  <a:effectLst>
                    <a:outerShdw blurRad="38100" dist="38100" dir="2700000" algn="tl">
                      <a:srgbClr val="000000">
                        <a:alpha val="43137"/>
                      </a:srgbClr>
                    </a:outerShdw>
                  </a:effectLst>
                  <a:latin typeface="+mj-lt"/>
                </a:endParaRPr>
              </a:p>
              <a:p>
                <a:r>
                  <a:rPr lang="en-US" sz="2000" dirty="0" smtClean="0">
                    <a:effectLst>
                      <a:outerShdw blurRad="38100" dist="38100" dir="2700000" algn="tl">
                        <a:srgbClr val="000000">
                          <a:alpha val="43137"/>
                        </a:srgbClr>
                      </a:outerShdw>
                    </a:effectLst>
                    <a:latin typeface="+mj-lt"/>
                  </a:rPr>
                  <a:t>X = </a:t>
                </a:r>
                <a14:m>
                  <m:oMath xmlns:m="http://schemas.openxmlformats.org/officeDocument/2006/math">
                    <m:d>
                      <m:dPr>
                        <m:begChr m:val="["/>
                        <m:endChr m:val="]"/>
                        <m:ctrlPr>
                          <a:rPr lang="en-US" sz="2000" i="1" smtClean="0">
                            <a:effectLst>
                              <a:outerShdw blurRad="38100" dist="38100" dir="2700000" algn="tl">
                                <a:srgbClr val="000000">
                                  <a:alpha val="43137"/>
                                </a:srgbClr>
                              </a:outerShdw>
                            </a:effectLst>
                            <a:latin typeface="Cambria Math" panose="02040503050406030204" pitchFamily="18" charset="0"/>
                          </a:rPr>
                        </m:ctrlPr>
                      </m:dPr>
                      <m:e>
                        <m:m>
                          <m:mPr>
                            <m:mcs>
                              <m:mc>
                                <m:mcPr>
                                  <m:count m:val="5"/>
                                  <m:mcJc m:val="center"/>
                                </m:mcPr>
                              </m:mc>
                            </m:mcs>
                            <m:ctrlPr>
                              <a:rPr lang="en-US" sz="2000" i="1" smtClean="0">
                                <a:effectLst>
                                  <a:outerShdw blurRad="38100" dist="38100" dir="2700000" algn="tl">
                                    <a:srgbClr val="000000">
                                      <a:alpha val="43137"/>
                                    </a:srgbClr>
                                  </a:outerShdw>
                                </a:effectLst>
                                <a:latin typeface="Cambria Math" panose="02040503050406030204" pitchFamily="18" charset="0"/>
                              </a:rPr>
                            </m:ctrlPr>
                          </m:mPr>
                          <m:mr>
                            <m:e>
                              <m:r>
                                <m:rPr>
                                  <m:brk m:alnAt="7"/>
                                </m:rPr>
                                <a:rPr lang="en-US" sz="2000" b="0" i="0" smtClean="0">
                                  <a:effectLst>
                                    <a:outerShdw blurRad="38100" dist="38100" dir="2700000" algn="tl">
                                      <a:srgbClr val="000000">
                                        <a:alpha val="43137"/>
                                      </a:srgbClr>
                                    </a:outerShdw>
                                  </a:effectLst>
                                  <a:latin typeface="Cambria Math" panose="02040503050406030204" pitchFamily="18" charset="0"/>
                                </a:rPr>
                                <m:t>1</m:t>
                              </m:r>
                            </m:e>
                            <m:e>
                              <m:r>
                                <a:rPr lang="en-US" sz="2000" b="0" i="0" smtClean="0">
                                  <a:effectLst>
                                    <a:outerShdw blurRad="38100" dist="38100" dir="2700000" algn="tl">
                                      <a:srgbClr val="000000">
                                        <a:alpha val="43137"/>
                                      </a:srgbClr>
                                    </a:outerShdw>
                                  </a:effectLst>
                                  <a:latin typeface="Cambria Math" panose="02040503050406030204" pitchFamily="18" charset="0"/>
                                </a:rPr>
                                <m:t>2104</m:t>
                              </m:r>
                            </m:e>
                            <m:e>
                              <m:r>
                                <a:rPr lang="en-US" sz="2000" b="0" i="0" smtClean="0">
                                  <a:effectLst>
                                    <a:outerShdw blurRad="38100" dist="38100" dir="2700000" algn="tl">
                                      <a:srgbClr val="000000">
                                        <a:alpha val="43137"/>
                                      </a:srgbClr>
                                    </a:outerShdw>
                                  </a:effectLst>
                                  <a:latin typeface="Cambria Math" panose="02040503050406030204" pitchFamily="18" charset="0"/>
                                </a:rPr>
                                <m:t>5</m:t>
                              </m:r>
                            </m:e>
                            <m:e>
                              <m:r>
                                <a:rPr lang="en-US" sz="2000" b="0" i="0" smtClean="0">
                                  <a:effectLst>
                                    <a:outerShdw blurRad="38100" dist="38100" dir="2700000" algn="tl">
                                      <a:srgbClr val="000000">
                                        <a:alpha val="43137"/>
                                      </a:srgbClr>
                                    </a:outerShdw>
                                  </a:effectLst>
                                  <a:latin typeface="Cambria Math" panose="02040503050406030204" pitchFamily="18" charset="0"/>
                                </a:rPr>
                                <m:t>1</m:t>
                              </m:r>
                            </m:e>
                            <m:e>
                              <m:r>
                                <a:rPr lang="en-US" sz="2000" b="0" i="0" smtClean="0">
                                  <a:effectLst>
                                    <a:outerShdw blurRad="38100" dist="38100" dir="2700000" algn="tl">
                                      <a:srgbClr val="000000">
                                        <a:alpha val="43137"/>
                                      </a:srgbClr>
                                    </a:outerShdw>
                                  </a:effectLst>
                                  <a:latin typeface="Cambria Math" panose="02040503050406030204" pitchFamily="18" charset="0"/>
                                </a:rPr>
                                <m:t>45</m:t>
                              </m:r>
                            </m:e>
                          </m:mr>
                          <m:mr>
                            <m:e>
                              <m:r>
                                <a:rPr lang="en-US" sz="2000" b="0" i="0" smtClean="0">
                                  <a:effectLst>
                                    <a:outerShdw blurRad="38100" dist="38100" dir="2700000" algn="tl">
                                      <a:srgbClr val="000000">
                                        <a:alpha val="43137"/>
                                      </a:srgbClr>
                                    </a:outerShdw>
                                  </a:effectLst>
                                  <a:latin typeface="Cambria Math" panose="02040503050406030204" pitchFamily="18" charset="0"/>
                                </a:rPr>
                                <m:t>1</m:t>
                              </m:r>
                            </m:e>
                            <m:e>
                              <m:r>
                                <a:rPr lang="en-US" sz="2000" b="0" i="0" smtClean="0">
                                  <a:effectLst>
                                    <a:outerShdw blurRad="38100" dist="38100" dir="2700000" algn="tl">
                                      <a:srgbClr val="000000">
                                        <a:alpha val="43137"/>
                                      </a:srgbClr>
                                    </a:outerShdw>
                                  </a:effectLst>
                                  <a:latin typeface="Cambria Math" panose="02040503050406030204" pitchFamily="18" charset="0"/>
                                </a:rPr>
                                <m:t>1416</m:t>
                              </m:r>
                            </m:e>
                            <m:e>
                              <m:r>
                                <a:rPr lang="en-US" sz="2000" b="0" i="0" smtClean="0">
                                  <a:effectLst>
                                    <a:outerShdw blurRad="38100" dist="38100" dir="2700000" algn="tl">
                                      <a:srgbClr val="000000">
                                        <a:alpha val="43137"/>
                                      </a:srgbClr>
                                    </a:outerShdw>
                                  </a:effectLst>
                                  <a:latin typeface="Cambria Math" panose="02040503050406030204" pitchFamily="18" charset="0"/>
                                </a:rPr>
                                <m:t>3</m:t>
                              </m:r>
                            </m:e>
                            <m:e>
                              <m:r>
                                <a:rPr lang="en-US" sz="2000" b="0" i="0" smtClean="0">
                                  <a:effectLst>
                                    <a:outerShdw blurRad="38100" dist="38100" dir="2700000" algn="tl">
                                      <a:srgbClr val="000000">
                                        <a:alpha val="43137"/>
                                      </a:srgbClr>
                                    </a:outerShdw>
                                  </a:effectLst>
                                  <a:latin typeface="Cambria Math" panose="02040503050406030204" pitchFamily="18" charset="0"/>
                                </a:rPr>
                                <m:t>2</m:t>
                              </m:r>
                            </m:e>
                            <m:e>
                              <m:r>
                                <a:rPr lang="en-US" sz="2000" b="0" i="0" smtClean="0">
                                  <a:effectLst>
                                    <a:outerShdw blurRad="38100" dist="38100" dir="2700000" algn="tl">
                                      <a:srgbClr val="000000">
                                        <a:alpha val="43137"/>
                                      </a:srgbClr>
                                    </a:outerShdw>
                                  </a:effectLst>
                                  <a:latin typeface="Cambria Math" panose="02040503050406030204" pitchFamily="18" charset="0"/>
                                </a:rPr>
                                <m:t>40</m:t>
                              </m:r>
                            </m:e>
                          </m:mr>
                          <m:mr>
                            <m:e>
                              <m:r>
                                <a:rPr lang="en-US" sz="2000" b="0" i="0" smtClean="0">
                                  <a:effectLst>
                                    <a:outerShdw blurRad="38100" dist="38100" dir="2700000" algn="tl">
                                      <a:srgbClr val="000000">
                                        <a:alpha val="43137"/>
                                      </a:srgbClr>
                                    </a:outerShdw>
                                  </a:effectLst>
                                  <a:latin typeface="Cambria Math" panose="02040503050406030204" pitchFamily="18" charset="0"/>
                                </a:rPr>
                                <m:t>1</m:t>
                              </m:r>
                            </m:e>
                            <m:e>
                              <m:r>
                                <a:rPr lang="en-US" sz="2000" b="0" i="0" smtClean="0">
                                  <a:effectLst>
                                    <a:outerShdw blurRad="38100" dist="38100" dir="2700000" algn="tl">
                                      <a:srgbClr val="000000">
                                        <a:alpha val="43137"/>
                                      </a:srgbClr>
                                    </a:outerShdw>
                                  </a:effectLst>
                                  <a:latin typeface="Cambria Math" panose="02040503050406030204" pitchFamily="18" charset="0"/>
                                </a:rPr>
                                <m:t>1534</m:t>
                              </m:r>
                            </m:e>
                            <m:e>
                              <m:r>
                                <a:rPr lang="en-US" sz="2000" b="0" i="0" smtClean="0">
                                  <a:effectLst>
                                    <a:outerShdw blurRad="38100" dist="38100" dir="2700000" algn="tl">
                                      <a:srgbClr val="000000">
                                        <a:alpha val="43137"/>
                                      </a:srgbClr>
                                    </a:outerShdw>
                                  </a:effectLst>
                                  <a:latin typeface="Cambria Math" panose="02040503050406030204" pitchFamily="18" charset="0"/>
                                </a:rPr>
                                <m:t>3</m:t>
                              </m:r>
                            </m:e>
                            <m:e>
                              <m:r>
                                <a:rPr lang="en-US" sz="2000" b="0" i="0" smtClean="0">
                                  <a:effectLst>
                                    <a:outerShdw blurRad="38100" dist="38100" dir="2700000" algn="tl">
                                      <a:srgbClr val="000000">
                                        <a:alpha val="43137"/>
                                      </a:srgbClr>
                                    </a:outerShdw>
                                  </a:effectLst>
                                  <a:latin typeface="Cambria Math" panose="02040503050406030204" pitchFamily="18" charset="0"/>
                                </a:rPr>
                                <m:t>2</m:t>
                              </m:r>
                            </m:e>
                            <m:e>
                              <m:r>
                                <a:rPr lang="en-US" sz="2000" b="0" i="0" smtClean="0">
                                  <a:effectLst>
                                    <a:outerShdw blurRad="38100" dist="38100" dir="2700000" algn="tl">
                                      <a:srgbClr val="000000">
                                        <a:alpha val="43137"/>
                                      </a:srgbClr>
                                    </a:outerShdw>
                                  </a:effectLst>
                                  <a:latin typeface="Cambria Math" panose="02040503050406030204" pitchFamily="18" charset="0"/>
                                </a:rPr>
                                <m:t>30</m:t>
                              </m:r>
                            </m:e>
                          </m:mr>
                          <m:mr>
                            <m:e>
                              <m:r>
                                <a:rPr lang="en-US" sz="2000" b="0" i="0" smtClean="0">
                                  <a:effectLst>
                                    <a:outerShdw blurRad="38100" dist="38100" dir="2700000" algn="tl">
                                      <a:srgbClr val="000000">
                                        <a:alpha val="43137"/>
                                      </a:srgbClr>
                                    </a:outerShdw>
                                  </a:effectLst>
                                  <a:latin typeface="Cambria Math" panose="02040503050406030204" pitchFamily="18" charset="0"/>
                                </a:rPr>
                                <m:t>1</m:t>
                              </m:r>
                            </m:e>
                            <m:e>
                              <m:r>
                                <a:rPr lang="en-US" sz="2000" b="0" i="0" smtClean="0">
                                  <a:effectLst>
                                    <a:outerShdw blurRad="38100" dist="38100" dir="2700000" algn="tl">
                                      <a:srgbClr val="000000">
                                        <a:alpha val="43137"/>
                                      </a:srgbClr>
                                    </a:outerShdw>
                                  </a:effectLst>
                                  <a:latin typeface="Cambria Math" panose="02040503050406030204" pitchFamily="18" charset="0"/>
                                </a:rPr>
                                <m:t>852</m:t>
                              </m:r>
                            </m:e>
                            <m:e>
                              <m:r>
                                <a:rPr lang="en-US" sz="2000" b="0" i="0" smtClean="0">
                                  <a:effectLst>
                                    <a:outerShdw blurRad="38100" dist="38100" dir="2700000" algn="tl">
                                      <a:srgbClr val="000000">
                                        <a:alpha val="43137"/>
                                      </a:srgbClr>
                                    </a:outerShdw>
                                  </a:effectLst>
                                  <a:latin typeface="Cambria Math" panose="02040503050406030204" pitchFamily="18" charset="0"/>
                                </a:rPr>
                                <m:t>2</m:t>
                              </m:r>
                            </m:e>
                            <m:e>
                              <m:r>
                                <a:rPr lang="en-US" sz="2000" b="0" i="0" smtClean="0">
                                  <a:effectLst>
                                    <a:outerShdw blurRad="38100" dist="38100" dir="2700000" algn="tl">
                                      <a:srgbClr val="000000">
                                        <a:alpha val="43137"/>
                                      </a:srgbClr>
                                    </a:outerShdw>
                                  </a:effectLst>
                                  <a:latin typeface="Cambria Math" panose="02040503050406030204" pitchFamily="18" charset="0"/>
                                </a:rPr>
                                <m:t>1</m:t>
                              </m:r>
                            </m:e>
                            <m:e>
                              <m:r>
                                <a:rPr lang="en-US" sz="2000" b="0" i="0" smtClean="0">
                                  <a:effectLst>
                                    <a:outerShdw blurRad="38100" dist="38100" dir="2700000" algn="tl">
                                      <a:srgbClr val="000000">
                                        <a:alpha val="43137"/>
                                      </a:srgbClr>
                                    </a:outerShdw>
                                  </a:effectLst>
                                  <a:latin typeface="Cambria Math" panose="02040503050406030204" pitchFamily="18" charset="0"/>
                                </a:rPr>
                                <m:t>36</m:t>
                              </m:r>
                            </m:e>
                          </m:mr>
                        </m:m>
                      </m:e>
                    </m:d>
                  </m:oMath>
                </a14:m>
                <a:endParaRPr lang="en-US" sz="2000" dirty="0">
                  <a:effectLst>
                    <a:outerShdw blurRad="38100" dist="38100" dir="2700000" algn="tl">
                      <a:srgbClr val="000000">
                        <a:alpha val="43137"/>
                      </a:srgbClr>
                    </a:outerShdw>
                  </a:effectLst>
                  <a:latin typeface="+mj-l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645921" y="2330335"/>
                <a:ext cx="3217025" cy="2149563"/>
              </a:xfrm>
              <a:prstGeom prst="rect">
                <a:avLst/>
              </a:prstGeom>
              <a:blipFill rotWithShape="0">
                <a:blip r:embed="rId2"/>
                <a:stretch>
                  <a:fillRect l="-2273" t="-17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314902" y="2330335"/>
                <a:ext cx="3217025" cy="2149563"/>
              </a:xfrm>
              <a:prstGeom prst="rect">
                <a:avLst/>
              </a:prstGeom>
              <a:noFill/>
            </p:spPr>
            <p:txBody>
              <a:bodyPr wrap="square" rtlCol="0">
                <a:spAutoFit/>
              </a:bodyPr>
              <a:lstStyle/>
              <a:p>
                <a:r>
                  <a:rPr lang="en-US" sz="2000" dirty="0" smtClean="0">
                    <a:effectLst>
                      <a:outerShdw blurRad="38100" dist="38100" dir="2700000" algn="tl">
                        <a:srgbClr val="000000">
                          <a:alpha val="43137"/>
                        </a:srgbClr>
                      </a:outerShdw>
                    </a:effectLst>
                  </a:rPr>
                  <a:t>And another called Y with the ground truth values</a:t>
                </a:r>
              </a:p>
              <a:p>
                <a:endParaRPr lang="en-US" sz="2000" dirty="0">
                  <a:effectLst>
                    <a:outerShdw blurRad="38100" dist="38100" dir="2700000" algn="tl">
                      <a:srgbClr val="000000">
                        <a:alpha val="43137"/>
                      </a:srgbClr>
                    </a:outerShdw>
                  </a:effectLst>
                </a:endParaRPr>
              </a:p>
              <a:p>
                <a:r>
                  <a:rPr lang="en-US" sz="2000" dirty="0" smtClean="0">
                    <a:effectLst>
                      <a:outerShdw blurRad="38100" dist="38100" dir="2700000" algn="tl">
                        <a:srgbClr val="000000">
                          <a:alpha val="43137"/>
                        </a:srgbClr>
                      </a:outerShdw>
                    </a:effectLst>
                  </a:rPr>
                  <a:t>Y = </a:t>
                </a:r>
                <a14:m>
                  <m:oMath xmlns:m="http://schemas.openxmlformats.org/officeDocument/2006/math">
                    <m:d>
                      <m:dPr>
                        <m:begChr m:val="["/>
                        <m:endChr m:val="]"/>
                        <m:ctrlPr>
                          <a:rPr lang="en-US" sz="2000" i="1" smtClean="0">
                            <a:effectLst>
                              <a:outerShdw blurRad="38100" dist="38100" dir="2700000" algn="tl">
                                <a:srgbClr val="000000">
                                  <a:alpha val="43137"/>
                                </a:srgbClr>
                              </a:outerShdw>
                            </a:effectLst>
                            <a:latin typeface="Cambria Math" panose="02040503050406030204" pitchFamily="18" charset="0"/>
                          </a:rPr>
                        </m:ctrlPr>
                      </m:dPr>
                      <m:e>
                        <m:m>
                          <m:mPr>
                            <m:mcs>
                              <m:mc>
                                <m:mcPr>
                                  <m:count m:val="1"/>
                                  <m:mcJc m:val="center"/>
                                </m:mcPr>
                              </m:mc>
                            </m:mcs>
                            <m:ctrlPr>
                              <a:rPr lang="en-US" sz="2000" b="0" i="1" smtClean="0">
                                <a:effectLst>
                                  <a:outerShdw blurRad="38100" dist="38100" dir="2700000" algn="tl">
                                    <a:srgbClr val="000000">
                                      <a:alpha val="43137"/>
                                    </a:srgbClr>
                                  </a:outerShdw>
                                </a:effectLst>
                                <a:latin typeface="Cambria Math" panose="02040503050406030204" pitchFamily="18" charset="0"/>
                              </a:rPr>
                            </m:ctrlPr>
                          </m:mPr>
                          <m:mr>
                            <m:e>
                              <m:r>
                                <m:rPr>
                                  <m:brk m:alnAt="7"/>
                                </m:rPr>
                                <a:rPr lang="en-US" sz="2000" b="0" i="1" smtClean="0">
                                  <a:effectLst>
                                    <a:outerShdw blurRad="38100" dist="38100" dir="2700000" algn="tl">
                                      <a:srgbClr val="000000">
                                        <a:alpha val="43137"/>
                                      </a:srgbClr>
                                    </a:outerShdw>
                                  </a:effectLst>
                                  <a:latin typeface="Cambria Math" panose="02040503050406030204" pitchFamily="18" charset="0"/>
                                </a:rPr>
                                <m:t>4</m:t>
                              </m:r>
                              <m:r>
                                <a:rPr lang="en-US" sz="2000" b="0" i="1" smtClean="0">
                                  <a:effectLst>
                                    <a:outerShdw blurRad="38100" dist="38100" dir="2700000" algn="tl">
                                      <a:srgbClr val="000000">
                                        <a:alpha val="43137"/>
                                      </a:srgbClr>
                                    </a:outerShdw>
                                  </a:effectLst>
                                  <a:latin typeface="Cambria Math" panose="02040503050406030204" pitchFamily="18" charset="0"/>
                                </a:rPr>
                                <m:t>60</m:t>
                              </m:r>
                            </m:e>
                          </m:mr>
                          <m:mr>
                            <m:e>
                              <m:r>
                                <a:rPr lang="en-US" sz="2000" b="0" i="1" smtClean="0">
                                  <a:effectLst>
                                    <a:outerShdw blurRad="38100" dist="38100" dir="2700000" algn="tl">
                                      <a:srgbClr val="000000">
                                        <a:alpha val="43137"/>
                                      </a:srgbClr>
                                    </a:outerShdw>
                                  </a:effectLst>
                                  <a:latin typeface="Cambria Math" panose="02040503050406030204" pitchFamily="18" charset="0"/>
                                </a:rPr>
                                <m:t>232</m:t>
                              </m:r>
                            </m:e>
                          </m:mr>
                          <m:mr>
                            <m:e>
                              <m:r>
                                <a:rPr lang="en-US" sz="2000" b="0" i="1" smtClean="0">
                                  <a:effectLst>
                                    <a:outerShdw blurRad="38100" dist="38100" dir="2700000" algn="tl">
                                      <a:srgbClr val="000000">
                                        <a:alpha val="43137"/>
                                      </a:srgbClr>
                                    </a:outerShdw>
                                  </a:effectLst>
                                  <a:latin typeface="Cambria Math" panose="02040503050406030204" pitchFamily="18" charset="0"/>
                                </a:rPr>
                                <m:t>315</m:t>
                              </m:r>
                            </m:e>
                          </m:mr>
                          <m:mr>
                            <m:e>
                              <m:r>
                                <a:rPr lang="en-US" sz="2000" b="0" i="1" smtClean="0">
                                  <a:effectLst>
                                    <a:outerShdw blurRad="38100" dist="38100" dir="2700000" algn="tl">
                                      <a:srgbClr val="000000">
                                        <a:alpha val="43137"/>
                                      </a:srgbClr>
                                    </a:outerShdw>
                                  </a:effectLst>
                                  <a:latin typeface="Cambria Math" panose="02040503050406030204" pitchFamily="18" charset="0"/>
                                </a:rPr>
                                <m:t>178</m:t>
                              </m:r>
                            </m:e>
                          </m:mr>
                        </m:m>
                      </m:e>
                    </m:d>
                  </m:oMath>
                </a14:m>
                <a:endParaRPr lang="en-US" sz="2000" dirty="0">
                  <a:effectLst>
                    <a:outerShdw blurRad="38100" dist="38100" dir="2700000" algn="tl">
                      <a:srgbClr val="000000">
                        <a:alpha val="43137"/>
                      </a:srgbClr>
                    </a:outerShdw>
                  </a:effectLs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314902" y="2330335"/>
                <a:ext cx="3217025" cy="2149563"/>
              </a:xfrm>
              <a:prstGeom prst="rect">
                <a:avLst/>
              </a:prstGeom>
              <a:blipFill rotWithShape="0">
                <a:blip r:embed="rId3"/>
                <a:stretch>
                  <a:fillRect l="-2273" t="-17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163782" y="5278582"/>
                <a:ext cx="9670473" cy="1415772"/>
              </a:xfrm>
              <a:prstGeom prst="rect">
                <a:avLst/>
              </a:prstGeom>
              <a:noFill/>
            </p:spPr>
            <p:txBody>
              <a:bodyPr wrap="square" rtlCol="0">
                <a:spAutoFit/>
              </a:bodyPr>
              <a:lstStyle/>
              <a:p>
                <a:r>
                  <a:rPr lang="en-US" dirty="0" smtClean="0"/>
                  <a:t>Fortunately, the vector containing the theta values for your fitted hypothesis function can be computer directly by:</a:t>
                </a:r>
              </a:p>
              <a:p>
                <a:endParaRPr lang="en-US" dirty="0"/>
              </a:p>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𝜃</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r>
                            <a:rPr lang="en-US" sz="3200" b="0" i="1" baseline="30000" smtClean="0">
                              <a:latin typeface="Cambria Math" panose="02040503050406030204" pitchFamily="18" charset="0"/>
                              <a:ea typeface="Cambria Math" panose="02040503050406030204" pitchFamily="18" charset="0"/>
                            </a:rPr>
                            <m:t>𝑇</m:t>
                          </m:r>
                          <m:r>
                            <a:rPr lang="en-US" sz="3200" b="0" i="1" smtClean="0">
                              <a:latin typeface="Cambria Math" panose="02040503050406030204" pitchFamily="18" charset="0"/>
                              <a:ea typeface="Cambria Math" panose="02040503050406030204" pitchFamily="18" charset="0"/>
                            </a:rPr>
                            <m:t>𝑋</m:t>
                          </m:r>
                        </m:e>
                      </m:d>
                      <m:r>
                        <a:rPr lang="en-US" sz="3200" b="0" i="1" baseline="18000" smtClean="0">
                          <a:latin typeface="Cambria Math" panose="02040503050406030204" pitchFamily="18" charset="0"/>
                          <a:ea typeface="Cambria Math" panose="02040503050406030204" pitchFamily="18" charset="0"/>
                        </a:rPr>
                        <m:t>−</m:t>
                      </m:r>
                      <m:r>
                        <a:rPr lang="en-US" sz="3200" b="0" i="1" baseline="30000"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𝑋𝑇𝑌</m:t>
                      </m:r>
                    </m:oMath>
                  </m:oMathPara>
                </a14:m>
                <a:endParaRPr lang="en-US" sz="3200" dirty="0"/>
              </a:p>
            </p:txBody>
          </p:sp>
        </mc:Choice>
        <mc:Fallback xmlns="">
          <p:sp>
            <p:nvSpPr>
              <p:cNvPr id="3" name="TextBox 2"/>
              <p:cNvSpPr txBox="1">
                <a:spLocks noRot="1" noChangeAspect="1" noMove="1" noResize="1" noEditPoints="1" noAdjustHandles="1" noChangeArrowheads="1" noChangeShapeType="1" noTextEdit="1"/>
              </p:cNvSpPr>
              <p:nvPr/>
            </p:nvSpPr>
            <p:spPr>
              <a:xfrm>
                <a:off x="1163782" y="5278582"/>
                <a:ext cx="9670473" cy="1415772"/>
              </a:xfrm>
              <a:prstGeom prst="rect">
                <a:avLst/>
              </a:prstGeom>
              <a:blipFill rotWithShape="0">
                <a:blip r:embed="rId4"/>
                <a:stretch>
                  <a:fillRect l="-567" t="-2586"/>
                </a:stretch>
              </a:blipFill>
            </p:spPr>
            <p:txBody>
              <a:bodyPr/>
              <a:lstStyle/>
              <a:p>
                <a:r>
                  <a:rPr lang="en-US">
                    <a:noFill/>
                  </a:rPr>
                  <a:t> </a:t>
                </a:r>
              </a:p>
            </p:txBody>
          </p:sp>
        </mc:Fallback>
      </mc:AlternateContent>
    </p:spTree>
    <p:extLst>
      <p:ext uri="{BB962C8B-B14F-4D97-AF65-F5344CB8AC3E}">
        <p14:creationId xmlns:p14="http://schemas.microsoft.com/office/powerpoint/2010/main" val="8856868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Normal Equation</a:t>
            </a:r>
            <a:endParaRPr lang="en-US" dirty="0"/>
          </a:p>
        </p:txBody>
      </p:sp>
      <p:sp>
        <p:nvSpPr>
          <p:cNvPr id="5" name="Content Placeholder 4"/>
          <p:cNvSpPr>
            <a:spLocks noGrp="1"/>
          </p:cNvSpPr>
          <p:nvPr>
            <p:ph sz="half" idx="1"/>
          </p:nvPr>
        </p:nvSpPr>
        <p:spPr/>
        <p:txBody>
          <a:bodyPr/>
          <a:lstStyle/>
          <a:p>
            <a:pPr lvl="1"/>
            <a:endParaRPr lang="en-US" dirty="0"/>
          </a:p>
          <a:p>
            <a:endParaRPr lang="en-US" dirty="0" smtClean="0"/>
          </a:p>
        </p:txBody>
      </p:sp>
      <mc:AlternateContent xmlns:mc="http://schemas.openxmlformats.org/markup-compatibility/2006" xmlns:a14="http://schemas.microsoft.com/office/drawing/2010/main">
        <mc:Choice Requires="a14">
          <p:sp>
            <p:nvSpPr>
              <p:cNvPr id="3" name="TextBox 2"/>
              <p:cNvSpPr txBox="1"/>
              <p:nvPr/>
            </p:nvSpPr>
            <p:spPr>
              <a:xfrm>
                <a:off x="1139055" y="1732449"/>
                <a:ext cx="9670473" cy="2185214"/>
              </a:xfrm>
              <a:prstGeom prst="rect">
                <a:avLst/>
              </a:prstGeom>
              <a:noFill/>
            </p:spPr>
            <p:txBody>
              <a:bodyPr wrap="square" rtlCol="0">
                <a:spAutoFit/>
              </a:bodyPr>
              <a:lstStyle/>
              <a:p>
                <a:r>
                  <a:rPr lang="en-US" dirty="0" smtClean="0"/>
                  <a:t>Fortunately, the vector containing the theta values for your fitted hypothesis function can be computer directly by:</a:t>
                </a:r>
              </a:p>
              <a:p>
                <a:endParaRPr lang="en-US" dirty="0"/>
              </a:p>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𝜃</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𝑋</m:t>
                          </m:r>
                          <m:r>
                            <a:rPr lang="en-US" sz="3200" b="0" i="1" baseline="30000" smtClean="0">
                              <a:latin typeface="Cambria Math" panose="02040503050406030204" pitchFamily="18" charset="0"/>
                              <a:ea typeface="Cambria Math" panose="02040503050406030204" pitchFamily="18" charset="0"/>
                            </a:rPr>
                            <m:t>𝑇</m:t>
                          </m:r>
                          <m:r>
                            <a:rPr lang="en-US" sz="3200" b="0" i="1" smtClean="0">
                              <a:latin typeface="Cambria Math" panose="02040503050406030204" pitchFamily="18" charset="0"/>
                              <a:ea typeface="Cambria Math" panose="02040503050406030204" pitchFamily="18" charset="0"/>
                            </a:rPr>
                            <m:t>𝑋</m:t>
                          </m:r>
                        </m:e>
                      </m:d>
                      <m:r>
                        <a:rPr lang="en-US" sz="3200" b="0" i="1" baseline="18000" smtClean="0">
                          <a:latin typeface="Cambria Math" panose="02040503050406030204" pitchFamily="18" charset="0"/>
                          <a:ea typeface="Cambria Math" panose="02040503050406030204" pitchFamily="18" charset="0"/>
                        </a:rPr>
                        <m:t>−</m:t>
                      </m:r>
                      <m:r>
                        <a:rPr lang="en-US" sz="3200" b="0" i="1" baseline="30000"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𝑋𝑇𝑌</m:t>
                      </m:r>
                    </m:oMath>
                  </m:oMathPara>
                </a14:m>
                <a:endParaRPr lang="en-US" sz="3200" dirty="0" smtClean="0"/>
              </a:p>
              <a:p>
                <a:endParaRPr lang="en-US" sz="3200" dirty="0"/>
              </a:p>
              <a:p>
                <a:r>
                  <a:rPr lang="en-US" dirty="0" smtClean="0"/>
                  <a:t>You may need a matrix library (or something like </a:t>
                </a:r>
                <a:r>
                  <a:rPr lang="en-US" dirty="0" err="1" smtClean="0"/>
                  <a:t>matlab</a:t>
                </a:r>
                <a:r>
                  <a:rPr lang="en-US" dirty="0" smtClean="0"/>
                  <a:t>) to make this easy.</a:t>
                </a:r>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1139055" y="1732449"/>
                <a:ext cx="9670473" cy="2185214"/>
              </a:xfrm>
              <a:prstGeom prst="rect">
                <a:avLst/>
              </a:prstGeom>
              <a:blipFill rotWithShape="0">
                <a:blip r:embed="rId2"/>
                <a:stretch>
                  <a:fillRect l="-567" t="-1393" b="-3343"/>
                </a:stretch>
              </a:blipFill>
            </p:spPr>
            <p:txBody>
              <a:bodyPr/>
              <a:lstStyle/>
              <a:p>
                <a:r>
                  <a:rPr lang="en-US">
                    <a:noFill/>
                  </a:rPr>
                  <a:t> </a:t>
                </a:r>
              </a:p>
            </p:txBody>
          </p:sp>
        </mc:Fallback>
      </mc:AlternateContent>
    </p:spTree>
    <p:extLst>
      <p:ext uri="{BB962C8B-B14F-4D97-AF65-F5344CB8AC3E}">
        <p14:creationId xmlns:p14="http://schemas.microsoft.com/office/powerpoint/2010/main" val="1739876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Gradient Descent vs. Normal Equation</a:t>
            </a:r>
            <a:endParaRPr lang="en-US" dirty="0"/>
          </a:p>
        </p:txBody>
      </p:sp>
      <p:sp>
        <p:nvSpPr>
          <p:cNvPr id="5" name="Content Placeholder 4"/>
          <p:cNvSpPr>
            <a:spLocks noGrp="1"/>
          </p:cNvSpPr>
          <p:nvPr>
            <p:ph sz="half" idx="1"/>
          </p:nvPr>
        </p:nvSpPr>
        <p:spPr/>
        <p:txBody>
          <a:bodyPr/>
          <a:lstStyle/>
          <a:p>
            <a:r>
              <a:rPr lang="en-US" dirty="0" smtClean="0"/>
              <a:t>Works no matter what (logistic regression and other types)</a:t>
            </a:r>
          </a:p>
          <a:p>
            <a:r>
              <a:rPr lang="en-US" dirty="0" smtClean="0"/>
              <a:t>Is reasonably fast, guaranteed to converge</a:t>
            </a:r>
          </a:p>
          <a:p>
            <a:endParaRPr lang="en-US" dirty="0"/>
          </a:p>
          <a:p>
            <a:endParaRPr lang="en-US" dirty="0" smtClean="0"/>
          </a:p>
          <a:p>
            <a:endParaRPr lang="en-US" dirty="0" smtClean="0"/>
          </a:p>
          <a:p>
            <a:r>
              <a:rPr lang="en-US" dirty="0" smtClean="0"/>
              <a:t>Need to choose alpha (often is slow and needs to be adjusted a couple times</a:t>
            </a:r>
          </a:p>
          <a:p>
            <a:r>
              <a:rPr lang="en-US" dirty="0" smtClean="0"/>
              <a:t>Needs to iterate, which often isn’t instantaneous</a:t>
            </a:r>
          </a:p>
        </p:txBody>
      </p:sp>
      <p:sp>
        <p:nvSpPr>
          <p:cNvPr id="6" name="Content Placeholder 5"/>
          <p:cNvSpPr>
            <a:spLocks noGrp="1"/>
          </p:cNvSpPr>
          <p:nvPr>
            <p:ph sz="half" idx="2"/>
          </p:nvPr>
        </p:nvSpPr>
        <p:spPr/>
        <p:txBody>
          <a:bodyPr/>
          <a:lstStyle/>
          <a:p>
            <a:r>
              <a:rPr lang="en-US" dirty="0" smtClean="0"/>
              <a:t>Great for the regressions we’ve seen so far</a:t>
            </a:r>
          </a:p>
          <a:p>
            <a:r>
              <a:rPr lang="en-US" dirty="0" smtClean="0"/>
              <a:t>Directly computes minimum theta values for our hypothesis function</a:t>
            </a:r>
          </a:p>
          <a:p>
            <a:r>
              <a:rPr lang="en-US" dirty="0" smtClean="0"/>
              <a:t>Easy to implement</a:t>
            </a:r>
          </a:p>
          <a:p>
            <a:endParaRPr lang="en-US" dirty="0" smtClean="0"/>
          </a:p>
          <a:p>
            <a:endParaRPr lang="en-US" dirty="0"/>
          </a:p>
          <a:p>
            <a:r>
              <a:rPr lang="en-US" dirty="0" smtClean="0"/>
              <a:t>Doesn’t work for all regression techniques</a:t>
            </a:r>
          </a:p>
          <a:p>
            <a:r>
              <a:rPr lang="en-US" dirty="0" smtClean="0"/>
              <a:t>VERY slow if n gets large (but admittedly, n has to be quite big…10^5 or so)</a:t>
            </a:r>
            <a:endParaRPr lang="en-US" dirty="0"/>
          </a:p>
        </p:txBody>
      </p:sp>
    </p:spTree>
    <p:extLst>
      <p:ext uri="{BB962C8B-B14F-4D97-AF65-F5344CB8AC3E}">
        <p14:creationId xmlns:p14="http://schemas.microsoft.com/office/powerpoint/2010/main" val="41747617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18737" y="808894"/>
            <a:ext cx="5298831" cy="5673967"/>
          </a:xfrm>
        </p:spPr>
        <p:txBody>
          <a:bodyPr/>
          <a:lstStyle/>
          <a:p>
            <a:pPr marL="36900" indent="0" algn="ctr">
              <a:buNone/>
            </a:pPr>
            <a:r>
              <a:rPr lang="en-US" sz="2400" b="1" dirty="0" smtClean="0"/>
              <a:t>Intro to Regression</a:t>
            </a:r>
          </a:p>
          <a:p>
            <a:pPr marL="36900" indent="0">
              <a:buNone/>
            </a:pPr>
            <a:endParaRPr lang="en-US" dirty="0"/>
          </a:p>
          <a:p>
            <a:r>
              <a:rPr lang="en-US" dirty="0" smtClean="0"/>
              <a:t>Regression is a statistical method for learning and predicting classifications</a:t>
            </a:r>
          </a:p>
          <a:p>
            <a:endParaRPr lang="en-US" dirty="0"/>
          </a:p>
          <a:p>
            <a:r>
              <a:rPr lang="en-US" dirty="0" smtClean="0"/>
              <a:t>Works by minimizing a cost function over all data points</a:t>
            </a:r>
          </a:p>
          <a:p>
            <a:endParaRPr lang="en-US" dirty="0"/>
          </a:p>
          <a:p>
            <a:r>
              <a:rPr lang="en-US" dirty="0" smtClean="0"/>
              <a:t>Can be extended in several important ways</a:t>
            </a:r>
          </a:p>
          <a:p>
            <a:endParaRPr lang="en-US" dirty="0"/>
          </a:p>
          <a:p>
            <a:r>
              <a:rPr lang="en-US" dirty="0" smtClean="0"/>
              <a:t>Is a very good, general, supervised learning technique</a:t>
            </a:r>
          </a:p>
        </p:txBody>
      </p:sp>
      <p:pic>
        <p:nvPicPr>
          <p:cNvPr id="1026" name="Picture 2" descr="https://sp.yimg.com/ib/th?id=HN.608005616744729845&amp;pid=15.1&amp;P=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943" y="808894"/>
            <a:ext cx="4898781" cy="489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8973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Logistic Regression</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87242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Linear Regression vs. Logistic Regression</a:t>
            </a:r>
            <a:endParaRPr lang="en-US" dirty="0"/>
          </a:p>
        </p:txBody>
      </p:sp>
      <p:sp>
        <p:nvSpPr>
          <p:cNvPr id="5" name="Content Placeholder 4"/>
          <p:cNvSpPr>
            <a:spLocks noGrp="1"/>
          </p:cNvSpPr>
          <p:nvPr>
            <p:ph sz="half" idx="1"/>
          </p:nvPr>
        </p:nvSpPr>
        <p:spPr/>
        <p:txBody>
          <a:bodyPr/>
          <a:lstStyle/>
          <a:p>
            <a:r>
              <a:rPr lang="en-US" dirty="0" smtClean="0"/>
              <a:t>Typically used when the ground truth contains </a:t>
            </a:r>
            <a:r>
              <a:rPr lang="en-US" b="1" i="1" dirty="0" smtClean="0"/>
              <a:t>continuous values</a:t>
            </a:r>
          </a:p>
          <a:p>
            <a:endParaRPr lang="en-US" b="1" i="1" dirty="0"/>
          </a:p>
          <a:p>
            <a:endParaRPr lang="en-US" dirty="0" smtClean="0"/>
          </a:p>
        </p:txBody>
      </p:sp>
      <p:sp>
        <p:nvSpPr>
          <p:cNvPr id="6" name="Content Placeholder 5"/>
          <p:cNvSpPr>
            <a:spLocks noGrp="1"/>
          </p:cNvSpPr>
          <p:nvPr>
            <p:ph sz="half" idx="2"/>
          </p:nvPr>
        </p:nvSpPr>
        <p:spPr/>
        <p:txBody>
          <a:bodyPr/>
          <a:lstStyle/>
          <a:p>
            <a:r>
              <a:rPr lang="en-US" dirty="0" smtClean="0"/>
              <a:t>Used for </a:t>
            </a:r>
            <a:r>
              <a:rPr lang="en-US" b="1" i="1" dirty="0" smtClean="0"/>
              <a:t>classification problems</a:t>
            </a:r>
            <a:r>
              <a:rPr lang="en-US" dirty="0" smtClean="0"/>
              <a:t> where the ground truth takes the form of </a:t>
            </a:r>
            <a:r>
              <a:rPr lang="en-US" b="1" i="1" dirty="0" smtClean="0"/>
              <a:t>discrete values</a:t>
            </a:r>
          </a:p>
          <a:p>
            <a:endParaRPr lang="en-US" dirty="0"/>
          </a:p>
          <a:p>
            <a:r>
              <a:rPr lang="en-US" dirty="0" smtClean="0"/>
              <a:t>Very widely used in practice</a:t>
            </a:r>
          </a:p>
          <a:p>
            <a:endParaRPr lang="en-US" dirty="0"/>
          </a:p>
          <a:p>
            <a:r>
              <a:rPr lang="en-US" dirty="0" smtClean="0"/>
              <a:t>Examples:</a:t>
            </a:r>
          </a:p>
          <a:p>
            <a:pPr lvl="1"/>
            <a:r>
              <a:rPr lang="en-US" dirty="0" smtClean="0"/>
              <a:t>Email spam/not spam</a:t>
            </a:r>
          </a:p>
          <a:p>
            <a:pPr lvl="1"/>
            <a:r>
              <a:rPr lang="en-US" dirty="0" smtClean="0"/>
              <a:t>Tumor malignant or benign</a:t>
            </a:r>
          </a:p>
          <a:p>
            <a:pPr lvl="1"/>
            <a:r>
              <a:rPr lang="en-US" dirty="0" smtClean="0"/>
              <a:t>Etc…</a:t>
            </a:r>
            <a:endParaRPr lang="en-US" dirty="0"/>
          </a:p>
        </p:txBody>
      </p:sp>
    </p:spTree>
    <p:extLst>
      <p:ext uri="{BB962C8B-B14F-4D97-AF65-F5344CB8AC3E}">
        <p14:creationId xmlns:p14="http://schemas.microsoft.com/office/powerpoint/2010/main" val="11310296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18737" y="808894"/>
                <a:ext cx="5298831" cy="5673967"/>
              </a:xfrm>
            </p:spPr>
            <p:txBody>
              <a:bodyPr>
                <a:normAutofit/>
              </a:bodyPr>
              <a:lstStyle/>
              <a:p>
                <a:pPr marL="36900" indent="0" algn="ctr">
                  <a:buNone/>
                </a:pPr>
                <a:r>
                  <a:rPr lang="en-US" sz="2400" b="1" dirty="0" smtClean="0"/>
                  <a:t>Logistic Regression</a:t>
                </a:r>
              </a:p>
              <a:p>
                <a:pPr marL="36900" indent="0">
                  <a:buNone/>
                </a:pPr>
                <a:endParaRPr lang="en-US" dirty="0"/>
              </a:p>
              <a:p>
                <a:r>
                  <a:rPr lang="en-US" dirty="0" smtClean="0"/>
                  <a:t>Training set </a:t>
                </a:r>
                <a:r>
                  <a:rPr lang="en-US" b="1" i="1" dirty="0" smtClean="0"/>
                  <a:t>x</a:t>
                </a:r>
                <a:r>
                  <a:rPr lang="en-US" dirty="0" smtClean="0"/>
                  <a:t> contains </a:t>
                </a:r>
                <a:r>
                  <a:rPr lang="en-US" b="1" i="1" dirty="0" smtClean="0"/>
                  <a:t>n features</a:t>
                </a:r>
              </a:p>
              <a:p>
                <a:pPr lvl="1"/>
                <a:r>
                  <a:rPr lang="en-US" dirty="0" smtClean="0"/>
                  <a:t>As before, these features can be anything but should be numeric</a:t>
                </a:r>
              </a:p>
              <a:p>
                <a:pPr lvl="1"/>
                <a:endParaRPr lang="en-US" dirty="0"/>
              </a:p>
              <a:p>
                <a:r>
                  <a:rPr lang="en-US" dirty="0" smtClean="0"/>
                  <a:t>Output variable is one of two classifications</a:t>
                </a: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{0, 1}</m:t>
                    </m:r>
                  </m:oMath>
                </a14:m>
                <a:endParaRPr lang="en-US" dirty="0" smtClean="0"/>
              </a:p>
              <a:p>
                <a:pPr lvl="1"/>
                <a:r>
                  <a:rPr lang="en-US" dirty="0" smtClean="0"/>
                  <a:t>0 is one class (e.g., email not spam)</a:t>
                </a:r>
              </a:p>
              <a:p>
                <a:pPr lvl="1"/>
                <a:r>
                  <a:rPr lang="en-US" dirty="0" smtClean="0"/>
                  <a:t>1 is other class (e.g., email is spam)</a:t>
                </a:r>
              </a:p>
              <a:p>
                <a:pPr lvl="1"/>
                <a:endParaRPr lang="en-US" dirty="0"/>
              </a:p>
              <a:p>
                <a:r>
                  <a:rPr lang="en-US" dirty="0" smtClean="0"/>
                  <a:t>We will extend this to more than two classifications soon…</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18737" y="808894"/>
                <a:ext cx="5298831" cy="5673967"/>
              </a:xfrm>
              <a:blipFill rotWithShape="0">
                <a:blip r:embed="rId2"/>
                <a:stretch>
                  <a:fillRect/>
                </a:stretch>
              </a:blipFill>
            </p:spPr>
            <p:txBody>
              <a:bodyPr/>
              <a:lstStyle/>
              <a:p>
                <a:r>
                  <a:rPr lang="en-US">
                    <a:noFill/>
                  </a:rPr>
                  <a:t> </a:t>
                </a:r>
              </a:p>
            </p:txBody>
          </p:sp>
        </mc:Fallback>
      </mc:AlternateContent>
      <p:pic>
        <p:nvPicPr>
          <p:cNvPr id="1026" name="Picture 2" descr="https://sp.yimg.com/ib/th?id=HN.608005616744729845&amp;pid=15.1&amp;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43" y="808894"/>
            <a:ext cx="4898781" cy="48987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8610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318737" y="808894"/>
                <a:ext cx="5298831" cy="5673967"/>
              </a:xfrm>
            </p:spPr>
            <p:txBody>
              <a:bodyPr>
                <a:normAutofit/>
              </a:bodyPr>
              <a:lstStyle/>
              <a:p>
                <a:pPr marL="36900" indent="0" algn="ctr">
                  <a:buNone/>
                </a:pPr>
                <a:r>
                  <a:rPr lang="en-US" sz="2400" b="1" dirty="0" smtClean="0"/>
                  <a:t>Logistic Regression: Example</a:t>
                </a:r>
              </a:p>
              <a:p>
                <a:pPr marL="36900" indent="0">
                  <a:buNone/>
                </a:pPr>
                <a:endParaRPr lang="en-US" dirty="0"/>
              </a:p>
              <a:p>
                <a:r>
                  <a:rPr lang="en-US" dirty="0" smtClean="0"/>
                  <a:t>Training set </a:t>
                </a:r>
                <a:r>
                  <a:rPr lang="en-US" b="1" i="1" dirty="0" smtClean="0"/>
                  <a:t>x</a:t>
                </a:r>
                <a:r>
                  <a:rPr lang="en-US" dirty="0" smtClean="0"/>
                  <a:t> contains </a:t>
                </a:r>
                <a:r>
                  <a:rPr lang="en-US" b="1" i="1" dirty="0" smtClean="0"/>
                  <a:t>n features</a:t>
                </a:r>
              </a:p>
              <a:p>
                <a:pPr lvl="1"/>
                <a:r>
                  <a:rPr lang="en-US" dirty="0" smtClean="0"/>
                  <a:t>As before, these features can be anything but should be numeric</a:t>
                </a:r>
              </a:p>
              <a:p>
                <a:pPr lvl="1"/>
                <a:endParaRPr lang="en-US" dirty="0"/>
              </a:p>
              <a:p>
                <a:r>
                  <a:rPr lang="en-US" dirty="0" smtClean="0"/>
                  <a:t>Output variable is one of two classifications</a:t>
                </a:r>
              </a:p>
              <a:p>
                <a:pPr lvl="1"/>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𝜖</m:t>
                    </m:r>
                    <m:r>
                      <a:rPr lang="en-US" b="0" i="1" smtClean="0">
                        <a:latin typeface="Cambria Math" panose="02040503050406030204" pitchFamily="18" charset="0"/>
                        <a:ea typeface="Cambria Math" panose="02040503050406030204" pitchFamily="18" charset="0"/>
                      </a:rPr>
                      <m:t> {0, 1}</m:t>
                    </m:r>
                  </m:oMath>
                </a14:m>
                <a:endParaRPr lang="en-US" dirty="0" smtClean="0"/>
              </a:p>
              <a:p>
                <a:pPr lvl="1"/>
                <a:r>
                  <a:rPr lang="en-US" dirty="0" smtClean="0"/>
                  <a:t>0 is one class (e.g., tumor NOT malignant)</a:t>
                </a:r>
              </a:p>
              <a:p>
                <a:pPr lvl="1"/>
                <a:r>
                  <a:rPr lang="en-US" dirty="0" smtClean="0"/>
                  <a:t>1 is other class (e.g., tumor is malignant)</a:t>
                </a:r>
              </a:p>
              <a:p>
                <a:pPr lvl="1"/>
                <a:endParaRPr lang="en-US" dirty="0"/>
              </a:p>
              <a:p>
                <a:r>
                  <a:rPr lang="en-US" dirty="0" smtClean="0"/>
                  <a:t>We will extend this to more than two classifications soon…</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318737" y="808894"/>
                <a:ext cx="5298831" cy="5673967"/>
              </a:xfrm>
              <a:blipFill rotWithShape="0">
                <a:blip r:embed="rId2"/>
                <a:stretch>
                  <a:fillRect/>
                </a:stretch>
              </a:blipFill>
            </p:spPr>
            <p:txBody>
              <a:bodyPr/>
              <a:lstStyle/>
              <a:p>
                <a:r>
                  <a:rPr lang="en-US">
                    <a:noFill/>
                  </a:rPr>
                  <a:t> </a:t>
                </a:r>
              </a:p>
            </p:txBody>
          </p:sp>
        </mc:Fallback>
      </mc:AlternateContent>
      <p:pic>
        <p:nvPicPr>
          <p:cNvPr id="2" name="Picture 1"/>
          <p:cNvPicPr>
            <a:picLocks noChangeAspect="1"/>
          </p:cNvPicPr>
          <p:nvPr/>
        </p:nvPicPr>
        <p:blipFill>
          <a:blip r:embed="rId3"/>
          <a:stretch>
            <a:fillRect/>
          </a:stretch>
        </p:blipFill>
        <p:spPr>
          <a:xfrm>
            <a:off x="157966" y="2357767"/>
            <a:ext cx="5882185" cy="2576220"/>
          </a:xfrm>
          <a:prstGeom prst="rect">
            <a:avLst/>
          </a:prstGeom>
        </p:spPr>
      </p:pic>
    </p:spTree>
    <p:extLst>
      <p:ext uri="{BB962C8B-B14F-4D97-AF65-F5344CB8AC3E}">
        <p14:creationId xmlns:p14="http://schemas.microsoft.com/office/powerpoint/2010/main" val="7184298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18737" y="808894"/>
            <a:ext cx="5298831" cy="5673967"/>
          </a:xfrm>
        </p:spPr>
        <p:txBody>
          <a:bodyPr>
            <a:normAutofit/>
          </a:bodyPr>
          <a:lstStyle/>
          <a:p>
            <a:pPr marL="36900" indent="0" algn="ctr">
              <a:buNone/>
            </a:pPr>
            <a:r>
              <a:rPr lang="en-US" sz="2400" b="1" dirty="0" smtClean="0"/>
              <a:t>Logistic Regression: Example</a:t>
            </a:r>
          </a:p>
          <a:p>
            <a:pPr marL="36900" indent="0">
              <a:buNone/>
            </a:pPr>
            <a:endParaRPr lang="en-US" dirty="0"/>
          </a:p>
          <a:p>
            <a:r>
              <a:rPr lang="en-US" dirty="0" smtClean="0"/>
              <a:t>As before, we want to fit a curve to this data</a:t>
            </a:r>
          </a:p>
          <a:p>
            <a:endParaRPr lang="en-US" dirty="0"/>
          </a:p>
          <a:p>
            <a:r>
              <a:rPr lang="en-US" dirty="0" smtClean="0"/>
              <a:t>However, a linear fit doesn’t make any sense, so what curve can we fit here?</a:t>
            </a:r>
          </a:p>
          <a:p>
            <a:endParaRPr lang="en-US" dirty="0"/>
          </a:p>
          <a:p>
            <a:r>
              <a:rPr lang="en-US" dirty="0" smtClean="0"/>
              <a:t>What might happen if we do fit a line to this data? What if there are some outliers?</a:t>
            </a:r>
          </a:p>
          <a:p>
            <a:endParaRPr lang="en-US" dirty="0"/>
          </a:p>
          <a:p>
            <a:r>
              <a:rPr lang="en-US" i="1" dirty="0" smtClean="0"/>
              <a:t>…hint: it is one of our old friends!</a:t>
            </a:r>
          </a:p>
          <a:p>
            <a:endParaRPr lang="en-US" dirty="0" smtClean="0"/>
          </a:p>
        </p:txBody>
      </p:sp>
      <p:pic>
        <p:nvPicPr>
          <p:cNvPr id="2" name="Picture 1"/>
          <p:cNvPicPr>
            <a:picLocks noChangeAspect="1"/>
          </p:cNvPicPr>
          <p:nvPr/>
        </p:nvPicPr>
        <p:blipFill>
          <a:blip r:embed="rId2"/>
          <a:stretch>
            <a:fillRect/>
          </a:stretch>
        </p:blipFill>
        <p:spPr>
          <a:xfrm>
            <a:off x="157966" y="2357767"/>
            <a:ext cx="5882185" cy="2576220"/>
          </a:xfrm>
          <a:prstGeom prst="rect">
            <a:avLst/>
          </a:prstGeom>
        </p:spPr>
      </p:pic>
    </p:spTree>
    <p:extLst>
      <p:ext uri="{BB962C8B-B14F-4D97-AF65-F5344CB8AC3E}">
        <p14:creationId xmlns:p14="http://schemas.microsoft.com/office/powerpoint/2010/main" val="343083165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Sigmoid Function!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6202892" y="1732449"/>
                <a:ext cx="5064665" cy="4527983"/>
              </a:xfrm>
            </p:spPr>
            <p:txBody>
              <a:bodyPr>
                <a:normAutofit fontScale="92500" lnSpcReduction="20000"/>
              </a:bodyPr>
              <a:lstStyle/>
              <a:p>
                <a:pPr marL="494100" indent="-457200"/>
                <a:endParaRPr lang="en-US" sz="3800" dirty="0" smtClean="0"/>
              </a:p>
              <a:p>
                <a:pPr marL="494100" indent="-457200"/>
                <a14:m>
                  <m:oMath xmlns:m="http://schemas.openxmlformats.org/officeDocument/2006/math">
                    <m:r>
                      <a:rPr lang="en-US" sz="3800" b="0" i="1" smtClean="0">
                        <a:latin typeface="Cambria Math" panose="02040503050406030204" pitchFamily="18" charset="0"/>
                      </a:rPr>
                      <m:t>𝑌</m:t>
                    </m:r>
                    <m:r>
                      <a:rPr lang="en-US" sz="3800" b="0" i="1" smtClean="0">
                        <a:latin typeface="Cambria Math" panose="02040503050406030204" pitchFamily="18" charset="0"/>
                      </a:rPr>
                      <m:t>= </m:t>
                    </m:r>
                    <m:f>
                      <m:fPr>
                        <m:ctrlPr>
                          <a:rPr lang="en-US" sz="3800" b="0" i="1" smtClean="0">
                            <a:latin typeface="Cambria Math" panose="02040503050406030204" pitchFamily="18" charset="0"/>
                          </a:rPr>
                        </m:ctrlPr>
                      </m:fPr>
                      <m:num>
                        <m:r>
                          <a:rPr lang="en-US" sz="3800" b="0" i="1" smtClean="0">
                            <a:latin typeface="Cambria Math" panose="02040503050406030204" pitchFamily="18" charset="0"/>
                          </a:rPr>
                          <m:t>1</m:t>
                        </m:r>
                      </m:num>
                      <m:den>
                        <m:r>
                          <a:rPr lang="en-US" sz="3800" b="0" i="1" smtClean="0">
                            <a:latin typeface="Cambria Math" panose="02040503050406030204" pitchFamily="18" charset="0"/>
                          </a:rPr>
                          <m:t>1+</m:t>
                        </m:r>
                        <m:r>
                          <a:rPr lang="en-US" sz="3800" b="0" i="1" smtClean="0">
                            <a:latin typeface="Cambria Math" panose="02040503050406030204" pitchFamily="18" charset="0"/>
                          </a:rPr>
                          <m:t>𝑒</m:t>
                        </m:r>
                        <m:r>
                          <a:rPr lang="en-US" sz="3800" b="0" i="1" baseline="18000" smtClean="0">
                            <a:latin typeface="Cambria Math" panose="02040503050406030204" pitchFamily="18" charset="0"/>
                          </a:rPr>
                          <m:t>−</m:t>
                        </m:r>
                        <m:r>
                          <a:rPr lang="en-US" sz="3800" b="0" i="1" baseline="30000" smtClean="0">
                            <a:latin typeface="Cambria Math" panose="02040503050406030204" pitchFamily="18" charset="0"/>
                          </a:rPr>
                          <m:t>𝑥</m:t>
                        </m:r>
                      </m:den>
                    </m:f>
                  </m:oMath>
                </a14:m>
                <a:endParaRPr lang="en-US" sz="3800" dirty="0" smtClean="0"/>
              </a:p>
              <a:p>
                <a:pPr marL="494100" indent="-457200"/>
                <a:endParaRPr lang="en-US" sz="3800" dirty="0" smtClean="0"/>
              </a:p>
              <a:p>
                <a:pPr marL="494100" indent="-457200"/>
                <a:r>
                  <a:rPr lang="en-US" sz="3800" dirty="0" smtClean="0"/>
                  <a:t>So, logistic regression is basically linear regression but we are fitting to a sigmoid instead!</a:t>
                </a:r>
                <a:endParaRPr lang="en-US" sz="3800"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6202892" y="1732449"/>
                <a:ext cx="5064665" cy="4527983"/>
              </a:xfrm>
              <a:blipFill rotWithShape="0">
                <a:blip r:embed="rId2"/>
                <a:stretch>
                  <a:fillRect/>
                </a:stretch>
              </a:blipFill>
            </p:spPr>
            <p:txBody>
              <a:bodyPr/>
              <a:lstStyle/>
              <a:p>
                <a:r>
                  <a:rPr lang="en-US">
                    <a:noFill/>
                  </a:rPr>
                  <a:t> </a:t>
                </a:r>
              </a:p>
            </p:txBody>
          </p:sp>
        </mc:Fallback>
      </mc:AlternateContent>
      <p:pic>
        <p:nvPicPr>
          <p:cNvPr id="1028" name="Picture 4" descr="http://upload.wikimedia.org/wikipedia/commons/thumb/b/b5/SigmoidFunction.png/400px-SigmoidFun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133600"/>
            <a:ext cx="4953000" cy="390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5484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Interpreting the Sigmoid Function!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6202892" y="1732449"/>
                <a:ext cx="5064665" cy="4527983"/>
              </a:xfrm>
            </p:spPr>
            <p:txBody>
              <a:bodyPr>
                <a:normAutofit lnSpcReduction="10000"/>
              </a:bodyPr>
              <a:lstStyle/>
              <a:p>
                <a:pPr marL="36900" indent="0">
                  <a:buNone/>
                </a:pPr>
                <a14:m>
                  <m:oMathPara xmlns:m="http://schemas.openxmlformats.org/officeDocument/2006/math">
                    <m:oMathParaPr>
                      <m:jc m:val="centerGroup"/>
                    </m:oMathParaPr>
                    <m:oMath xmlns:m="http://schemas.openxmlformats.org/officeDocument/2006/math">
                      <m:r>
                        <a:rPr lang="en-US" sz="3000" i="1">
                          <a:latin typeface="Cambria Math" panose="02040503050406030204" pitchFamily="18" charset="0"/>
                        </a:rPr>
                        <m:t>𝑌</m:t>
                      </m:r>
                      <m:r>
                        <a:rPr lang="en-US" sz="3000" i="1">
                          <a:latin typeface="Cambria Math" panose="02040503050406030204" pitchFamily="18" charset="0"/>
                        </a:rPr>
                        <m:t>= </m:t>
                      </m:r>
                      <m:f>
                        <m:fPr>
                          <m:ctrlPr>
                            <a:rPr lang="en-US" sz="3000" i="1">
                              <a:latin typeface="Cambria Math" panose="02040503050406030204" pitchFamily="18" charset="0"/>
                            </a:rPr>
                          </m:ctrlPr>
                        </m:fPr>
                        <m:num>
                          <m:r>
                            <a:rPr lang="en-US" sz="3000" i="1">
                              <a:latin typeface="Cambria Math" panose="02040503050406030204" pitchFamily="18" charset="0"/>
                            </a:rPr>
                            <m:t>1</m:t>
                          </m:r>
                        </m:num>
                        <m:den>
                          <m:r>
                            <a:rPr lang="en-US" sz="3000" i="1">
                              <a:latin typeface="Cambria Math" panose="02040503050406030204" pitchFamily="18" charset="0"/>
                            </a:rPr>
                            <m:t>1+</m:t>
                          </m:r>
                          <m:r>
                            <a:rPr lang="en-US" sz="3000" i="1">
                              <a:latin typeface="Cambria Math" panose="02040503050406030204" pitchFamily="18" charset="0"/>
                            </a:rPr>
                            <m:t>𝑒</m:t>
                          </m:r>
                          <m:r>
                            <a:rPr lang="en-US" sz="3000" i="1" baseline="18000">
                              <a:latin typeface="Cambria Math" panose="02040503050406030204" pitchFamily="18" charset="0"/>
                            </a:rPr>
                            <m:t>−</m:t>
                          </m:r>
                          <m:r>
                            <a:rPr lang="en-US" sz="3000" i="1" baseline="30000">
                              <a:latin typeface="Cambria Math" panose="02040503050406030204" pitchFamily="18" charset="0"/>
                            </a:rPr>
                            <m:t>𝑥</m:t>
                          </m:r>
                        </m:den>
                      </m:f>
                    </m:oMath>
                  </m:oMathPara>
                </a14:m>
                <a:endParaRPr lang="en-US" sz="3000" dirty="0"/>
              </a:p>
              <a:p>
                <a:pPr marL="36900" indent="0">
                  <a:buNone/>
                </a:pPr>
                <a:endParaRPr lang="en-US" dirty="0" smtClean="0"/>
              </a:p>
              <a:p>
                <a:pPr marL="494100" indent="-457200"/>
                <a:r>
                  <a:rPr lang="en-US" dirty="0" smtClean="0"/>
                  <a:t>Assume I’ve fit this curve to my data and I’m given a new instance </a:t>
                </a:r>
                <a:r>
                  <a:rPr lang="en-US" b="1" i="1" dirty="0" smtClean="0"/>
                  <a:t>z</a:t>
                </a:r>
              </a:p>
              <a:p>
                <a:pPr marL="494100" indent="-457200"/>
                <a:endParaRPr lang="en-US" b="1" i="1" dirty="0"/>
              </a:p>
              <a:p>
                <a:pPr marL="494100" indent="-457200"/>
                <a:r>
                  <a:rPr lang="en-US" dirty="0" smtClean="0"/>
                  <a:t>Plugging the features of </a:t>
                </a:r>
                <a:r>
                  <a:rPr lang="en-US" b="1" i="1" dirty="0" smtClean="0"/>
                  <a:t>z</a:t>
                </a:r>
                <a:r>
                  <a:rPr lang="en-US" dirty="0" smtClean="0"/>
                  <a:t> into my sigmoid will give me </a:t>
                </a:r>
                <a:r>
                  <a:rPr lang="en-US" b="1" i="1" dirty="0" smtClean="0"/>
                  <a:t>the probability that z should be classified as a 1</a:t>
                </a:r>
              </a:p>
              <a:p>
                <a:pPr marL="494100" indent="-457200"/>
                <a:endParaRPr lang="en-US" dirty="0"/>
              </a:p>
              <a:p>
                <a:pPr marL="494100" indent="-457200"/>
                <a:r>
                  <a:rPr lang="en-US" dirty="0" smtClean="0"/>
                  <a:t>I can use that information however I wish</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6202892" y="1732449"/>
                <a:ext cx="5064665" cy="4527983"/>
              </a:xfrm>
              <a:blipFill rotWithShape="0">
                <a:blip r:embed="rId2"/>
                <a:stretch>
                  <a:fillRect/>
                </a:stretch>
              </a:blipFill>
            </p:spPr>
            <p:txBody>
              <a:bodyPr/>
              <a:lstStyle/>
              <a:p>
                <a:r>
                  <a:rPr lang="en-US">
                    <a:noFill/>
                  </a:rPr>
                  <a:t> </a:t>
                </a:r>
              </a:p>
            </p:txBody>
          </p:sp>
        </mc:Fallback>
      </mc:AlternateContent>
      <p:pic>
        <p:nvPicPr>
          <p:cNvPr id="1028" name="Picture 4" descr="http://upload.wikimedia.org/wikipedia/commons/thumb/b/b5/SigmoidFunction.png/400px-SigmoidFun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133600"/>
            <a:ext cx="4953000" cy="390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82201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Hypothesis Function</a:t>
            </a:r>
            <a:endParaRPr lang="en-US" dirty="0"/>
          </a:p>
        </p:txBody>
      </p:sp>
      <mc:AlternateContent xmlns:mc="http://schemas.openxmlformats.org/markup-compatibility/2006">
        <mc:Choice xmlns:a14="http://schemas.microsoft.com/office/drawing/2010/main" Requires="a14">
          <p:sp>
            <p:nvSpPr>
              <p:cNvPr id="4" name="Content Placeholder 3"/>
              <p:cNvSpPr>
                <a:spLocks noGrp="1"/>
              </p:cNvSpPr>
              <p:nvPr>
                <p:ph sz="half" idx="2"/>
              </p:nvPr>
            </p:nvSpPr>
            <p:spPr>
              <a:xfrm>
                <a:off x="5345723" y="1732449"/>
                <a:ext cx="6555545" cy="4527983"/>
              </a:xfrm>
            </p:spPr>
            <p:txBody>
              <a:bodyPr>
                <a:noAutofit/>
              </a:bodyPr>
              <a:lstStyle/>
              <a:p>
                <a:r>
                  <a:rPr lang="en-US" sz="2400" dirty="0" smtClean="0">
                    <a:latin typeface="Cambria Math" panose="02040503050406030204" pitchFamily="18" charset="0"/>
                  </a:rPr>
                  <a:t>Linear regression was:</a:t>
                </a:r>
                <a:endParaRPr lang="en-US" sz="2400" i="1" dirty="0" smtClean="0">
                  <a:latin typeface="Cambria Math" panose="02040503050406030204" pitchFamily="18" charset="0"/>
                </a:endParaRPr>
              </a:p>
              <a:p>
                <a:pPr marL="3690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𝐻</m:t>
                      </m:r>
                      <m:r>
                        <a:rPr lang="en-US" sz="2400" i="1" baseline="-25000">
                          <a:latin typeface="Cambria Math" panose="02040503050406030204" pitchFamily="18" charset="0"/>
                          <a:ea typeface="Cambria Math" panose="02040503050406030204" pitchFamily="18" charset="0"/>
                        </a:rPr>
                        <m:t>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i="1" baseline="-25000">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𝜃</m:t>
                      </m:r>
                      <m:r>
                        <a:rPr lang="en-US" sz="2400" i="1" baseline="-2500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𝑥</m:t>
                      </m:r>
                      <m:r>
                        <a:rPr lang="en-US" sz="2400" i="1" baseline="-25000">
                          <a:latin typeface="Cambria Math" panose="02040503050406030204" pitchFamily="18" charset="0"/>
                          <a:ea typeface="Cambria Math" panose="02040503050406030204" pitchFamily="18" charset="0"/>
                        </a:rPr>
                        <m:t>1</m:t>
                      </m:r>
                      <m:r>
                        <a:rPr lang="en-US" sz="2400" i="1">
                          <a:latin typeface="Cambria Math" panose="02040503050406030204" pitchFamily="18" charset="0"/>
                          <a:ea typeface="Cambria Math" panose="02040503050406030204" pitchFamily="18" charset="0"/>
                        </a:rPr>
                        <m:t>+ …+ </m:t>
                      </m:r>
                      <m:r>
                        <a:rPr lang="en-US" sz="2400" i="1">
                          <a:latin typeface="Cambria Math" panose="02040503050406030204" pitchFamily="18" charset="0"/>
                          <a:ea typeface="Cambria Math" panose="02040503050406030204" pitchFamily="18" charset="0"/>
                        </a:rPr>
                        <m:t>𝜃</m:t>
                      </m:r>
                      <m:r>
                        <a:rPr lang="en-US" sz="2400" i="1" baseline="-25000">
                          <a:latin typeface="Cambria Math" panose="02040503050406030204" pitchFamily="18" charset="0"/>
                          <a:ea typeface="Cambria Math" panose="02040503050406030204" pitchFamily="18" charset="0"/>
                        </a:rPr>
                        <m:t>𝑚</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𝑥𝑚</m:t>
                      </m:r>
                      <m:r>
                        <a:rPr lang="en-US" sz="2400" b="0" i="1" smtClean="0">
                          <a:latin typeface="Cambria Math" panose="02040503050406030204" pitchFamily="18" charset="0"/>
                          <a:ea typeface="Cambria Math" panose="02040503050406030204" pitchFamily="18" charset="0"/>
                        </a:rPr>
                        <m:t> </m:t>
                      </m:r>
                    </m:oMath>
                  </m:oMathPara>
                </a14:m>
                <a:endParaRPr lang="en-US" sz="2400" baseline="-25000" dirty="0" smtClean="0">
                  <a:ea typeface="Cambria Math" panose="02040503050406030204" pitchFamily="18" charset="0"/>
                </a:endParaRPr>
              </a:p>
              <a:p>
                <a:pPr marL="36900" indent="0">
                  <a:buNone/>
                </a:pPr>
                <a:r>
                  <a:rPr lang="en-US" sz="2400" dirty="0" smtClean="0"/>
                  <a:t>Which can be written as: </a:t>
                </a:r>
                <a14:m>
                  <m:oMath xmlns:m="http://schemas.openxmlformats.org/officeDocument/2006/math">
                    <m:r>
                      <a:rPr lang="en-US" sz="2400" i="1">
                        <a:latin typeface="Cambria Math" panose="02040503050406030204" pitchFamily="18" charset="0"/>
                        <a:ea typeface="Cambria Math" panose="02040503050406030204" pitchFamily="18" charset="0"/>
                      </a:rPr>
                      <m:t>𝜃</m:t>
                    </m:r>
                    <m:r>
                      <a:rPr lang="en-US" sz="2400" i="1" baseline="30000">
                        <a:latin typeface="Cambria Math" panose="02040503050406030204" pitchFamily="18" charset="0"/>
                        <a:ea typeface="Cambria Math" panose="02040503050406030204" pitchFamily="18" charset="0"/>
                      </a:rPr>
                      <m:t>𝑇</m:t>
                    </m:r>
                    <m:r>
                      <a:rPr lang="en-US" sz="2400" i="1">
                        <a:latin typeface="Cambria Math" panose="02040503050406030204" pitchFamily="18" charset="0"/>
                        <a:ea typeface="Cambria Math" panose="02040503050406030204" pitchFamily="18" charset="0"/>
                      </a:rPr>
                      <m:t>𝑥</m:t>
                    </m:r>
                  </m:oMath>
                </a14:m>
                <a:endParaRPr lang="en-US" sz="2400" dirty="0" smtClean="0"/>
              </a:p>
              <a:p>
                <a:pPr marL="36900" indent="0">
                  <a:buNone/>
                </a:pPr>
                <a:endParaRPr lang="en-US" sz="2400" dirty="0"/>
              </a:p>
              <a:p>
                <a:r>
                  <a:rPr lang="en-US" sz="2400" dirty="0" smtClean="0"/>
                  <a:t>Now we will use:</a:t>
                </a:r>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r>
                            <a:rPr lang="en-US" sz="2400" b="0" i="1" baseline="30000"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𝑥</m:t>
                          </m:r>
                        </m:e>
                      </m:d>
                    </m:oMath>
                  </m:oMathPara>
                </a14:m>
                <a:endParaRPr lang="en-US" sz="2400" b="0" dirty="0" smtClean="0">
                  <a:ea typeface="Cambria Math" panose="02040503050406030204" pitchFamily="18" charset="0"/>
                </a:endParaRPr>
              </a:p>
              <a:p>
                <a:r>
                  <a:rPr lang="en-US" sz="2400" dirty="0" smtClean="0"/>
                  <a:t>Where:</a:t>
                </a:r>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r>
                            <a:rPr lang="en-US" sz="2400" b="0" i="1" smtClean="0">
                              <a:latin typeface="Cambria Math" panose="02040503050406030204" pitchFamily="18" charset="0"/>
                            </a:rPr>
                            <m:t>𝑒</m:t>
                          </m:r>
                          <m:r>
                            <a:rPr lang="en-US" sz="2400" b="0" i="1" baseline="18000" smtClean="0">
                              <a:latin typeface="Cambria Math" panose="02040503050406030204" pitchFamily="18" charset="0"/>
                            </a:rPr>
                            <m:t>−</m:t>
                          </m:r>
                          <m:r>
                            <a:rPr lang="en-US" sz="2400" b="0" i="1" baseline="30000" smtClean="0">
                              <a:latin typeface="Cambria Math" panose="02040503050406030204" pitchFamily="18" charset="0"/>
                            </a:rPr>
                            <m:t>𝑧</m:t>
                          </m:r>
                        </m:den>
                      </m:f>
                    </m:oMath>
                  </m:oMathPara>
                </a14:m>
                <a:endParaRPr lang="en-US" sz="2400" dirty="0" smtClean="0"/>
              </a:p>
            </p:txBody>
          </p:sp>
        </mc:Choice>
        <mc:Fallback>
          <p:sp>
            <p:nvSpPr>
              <p:cNvPr id="4" name="Content Placeholder 3"/>
              <p:cNvSpPr>
                <a:spLocks noGrp="1" noRot="1" noChangeAspect="1" noMove="1" noResize="1" noEditPoints="1" noAdjustHandles="1" noChangeArrowheads="1" noChangeShapeType="1" noTextEdit="1"/>
              </p:cNvSpPr>
              <p:nvPr>
                <p:ph sz="half" idx="2"/>
              </p:nvPr>
            </p:nvSpPr>
            <p:spPr>
              <a:xfrm>
                <a:off x="5345723" y="1732449"/>
                <a:ext cx="6555545" cy="4527983"/>
              </a:xfrm>
              <a:blipFill rotWithShape="0">
                <a:blip r:embed="rId2"/>
                <a:stretch>
                  <a:fillRect/>
                </a:stretch>
              </a:blipFill>
            </p:spPr>
            <p:txBody>
              <a:bodyPr/>
              <a:lstStyle/>
              <a:p>
                <a:r>
                  <a:rPr lang="en-US">
                    <a:noFill/>
                  </a:rPr>
                  <a:t> </a:t>
                </a:r>
              </a:p>
            </p:txBody>
          </p:sp>
        </mc:Fallback>
      </mc:AlternateContent>
      <p:pic>
        <p:nvPicPr>
          <p:cNvPr id="1028" name="Picture 4" descr="http://upload.wikimedia.org/wikipedia/commons/thumb/b/b5/SigmoidFunction.png/400px-SigmoidFun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36" y="2133600"/>
            <a:ext cx="4953000" cy="390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0938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Hypothesis Function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5345723" y="1732449"/>
                <a:ext cx="6555545" cy="4527983"/>
              </a:xfrm>
            </p:spPr>
            <p:txBody>
              <a:bodyPr>
                <a:noAutofit/>
              </a:bodyPr>
              <a:lstStyle/>
              <a:p>
                <a:r>
                  <a:rPr lang="en-US" sz="2400" dirty="0" smtClean="0"/>
                  <a:t>Now we will use:</a:t>
                </a:r>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r>
                            <a:rPr lang="en-US" sz="2400" b="0" i="1" baseline="30000" smtClean="0">
                              <a:latin typeface="Cambria Math" panose="02040503050406030204" pitchFamily="18" charset="0"/>
                              <a:ea typeface="Cambria Math" panose="02040503050406030204" pitchFamily="18" charset="0"/>
                            </a:rPr>
                            <m:t>𝑇</m:t>
                          </m:r>
                          <m:r>
                            <a:rPr lang="en-US" sz="2400" b="0" i="1" smtClean="0">
                              <a:latin typeface="Cambria Math" panose="02040503050406030204" pitchFamily="18" charset="0"/>
                              <a:ea typeface="Cambria Math" panose="02040503050406030204" pitchFamily="18" charset="0"/>
                            </a:rPr>
                            <m:t>𝑥</m:t>
                          </m:r>
                        </m:e>
                      </m:d>
                    </m:oMath>
                  </m:oMathPara>
                </a14:m>
                <a:endParaRPr lang="en-US" sz="2400" b="0" dirty="0" smtClean="0">
                  <a:ea typeface="Cambria Math" panose="02040503050406030204" pitchFamily="18" charset="0"/>
                </a:endParaRPr>
              </a:p>
              <a:p>
                <a:r>
                  <a:rPr lang="en-US" sz="2400" dirty="0" smtClean="0"/>
                  <a:t>Where:</a:t>
                </a:r>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m:t>
                          </m:r>
                          <m:r>
                            <a:rPr lang="en-US" sz="2400" b="0" i="1" smtClean="0">
                              <a:latin typeface="Cambria Math" panose="02040503050406030204" pitchFamily="18" charset="0"/>
                            </a:rPr>
                            <m:t>𝑒</m:t>
                          </m:r>
                          <m:r>
                            <a:rPr lang="en-US" sz="2400" b="0" i="1" baseline="18000" smtClean="0">
                              <a:latin typeface="Cambria Math" panose="02040503050406030204" pitchFamily="18" charset="0"/>
                            </a:rPr>
                            <m:t>−</m:t>
                          </m:r>
                          <m:r>
                            <a:rPr lang="en-US" sz="2400" b="0" i="1" baseline="30000" smtClean="0">
                              <a:latin typeface="Cambria Math" panose="02040503050406030204" pitchFamily="18" charset="0"/>
                            </a:rPr>
                            <m:t>𝑧</m:t>
                          </m:r>
                        </m:den>
                      </m:f>
                    </m:oMath>
                  </m:oMathPara>
                </a14:m>
                <a:endParaRPr lang="en-US" sz="2400" dirty="0" smtClean="0"/>
              </a:p>
              <a:p>
                <a:pPr marL="36900" indent="0">
                  <a:buNone/>
                </a:pPr>
                <a:endParaRPr lang="en-US" sz="2400" dirty="0"/>
              </a:p>
              <a:p>
                <a:pPr marL="36900" indent="0">
                  <a:buNone/>
                </a:pPr>
                <a:r>
                  <a:rPr lang="en-US" sz="2400" i="1" dirty="0" smtClean="0"/>
                  <a:t>What should I do if I plug a new example into my hypothesis and get 0.6? </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5345723" y="1732449"/>
                <a:ext cx="6555545" cy="4527983"/>
              </a:xfrm>
              <a:blipFill rotWithShape="0">
                <a:blip r:embed="rId2"/>
                <a:stretch>
                  <a:fillRect/>
                </a:stretch>
              </a:blipFill>
            </p:spPr>
            <p:txBody>
              <a:bodyPr/>
              <a:lstStyle/>
              <a:p>
                <a:r>
                  <a:rPr lang="en-US">
                    <a:noFill/>
                  </a:rPr>
                  <a:t> </a:t>
                </a:r>
              </a:p>
            </p:txBody>
          </p:sp>
        </mc:Fallback>
      </mc:AlternateContent>
      <p:pic>
        <p:nvPicPr>
          <p:cNvPr id="1028" name="Picture 4" descr="http://upload.wikimedia.org/wikipedia/commons/thumb/b/b5/SigmoidFunction.png/400px-SigmoidFun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36" y="2133600"/>
            <a:ext cx="4953000" cy="390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3583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Decision Boundary</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5345723" y="1732449"/>
                <a:ext cx="6555545" cy="4527983"/>
              </a:xfrm>
            </p:spPr>
            <p:txBody>
              <a:bodyPr>
                <a:noAutofit/>
              </a:bodyPr>
              <a:lstStyle/>
              <a:p>
                <a:r>
                  <a:rPr lang="en-US" sz="2400" dirty="0" smtClean="0"/>
                  <a:t>Basic Idea: Figure out where cutoff should be between predicting a classification of 0 versus a classification of 1</a:t>
                </a:r>
              </a:p>
              <a:p>
                <a:endParaRPr lang="en-US" sz="2400" i="1" dirty="0"/>
              </a:p>
              <a:p>
                <a:pPr marL="36900" indent="0">
                  <a:buNone/>
                </a:pPr>
                <a:r>
                  <a:rPr lang="en-US" sz="2400" i="1" dirty="0" smtClean="0"/>
                  <a:t>	</a:t>
                </a:r>
                <a:r>
                  <a:rPr lang="en-US" sz="2400" dirty="0" smtClean="0"/>
                  <a:t>Very Basic Version:</a:t>
                </a:r>
              </a:p>
              <a:p>
                <a:pPr marL="36900" indent="0">
                  <a:buNone/>
                </a:pPr>
                <a:r>
                  <a:rPr lang="en-US" sz="2400" i="1" dirty="0" smtClean="0"/>
                  <a:t>		If </a:t>
                </a:r>
                <a14:m>
                  <m:oMath xmlns:m="http://schemas.openxmlformats.org/officeDocument/2006/math">
                    <m:r>
                      <a:rPr lang="en-US" sz="2400" b="0" i="1" smtClean="0">
                        <a:latin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≥0.5</m:t>
                    </m:r>
                  </m:oMath>
                </a14:m>
                <a:r>
                  <a:rPr lang="en-US" sz="2400" i="1" dirty="0" smtClean="0"/>
                  <a:t>:</a:t>
                </a:r>
              </a:p>
              <a:p>
                <a:pPr marL="36900" indent="0">
                  <a:buNone/>
                </a:pPr>
                <a:r>
                  <a:rPr lang="en-US" sz="2400" i="1" dirty="0"/>
                  <a:t>	</a:t>
                </a:r>
                <a:r>
                  <a:rPr lang="en-US" sz="2400" i="1" dirty="0" smtClean="0"/>
                  <a:t>		Output 1</a:t>
                </a:r>
              </a:p>
              <a:p>
                <a:pPr marL="36900" indent="0">
                  <a:buNone/>
                </a:pPr>
                <a:r>
                  <a:rPr lang="en-US" sz="2400" i="1" dirty="0" smtClean="0"/>
                  <a:t>		Else If </a:t>
                </a:r>
                <a14:m>
                  <m:oMath xmlns:m="http://schemas.openxmlformats.org/officeDocument/2006/math">
                    <m:r>
                      <a:rPr lang="en-US" sz="2400" i="1">
                        <a:latin typeface="Cambria Math" panose="02040503050406030204" pitchFamily="18" charset="0"/>
                      </a:rPr>
                      <m:t>h</m:t>
                    </m:r>
                    <m:r>
                      <a:rPr lang="en-US" sz="2400" i="1" baseline="-25000">
                        <a:latin typeface="Cambria Math" panose="02040503050406030204" pitchFamily="18" charset="0"/>
                        <a:ea typeface="Cambria Math" panose="02040503050406030204" pitchFamily="18" charset="0"/>
                      </a:rPr>
                      <m:t>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&lt;</m:t>
                    </m:r>
                    <m:r>
                      <a:rPr lang="en-US" sz="2400" i="1">
                        <a:latin typeface="Cambria Math" panose="02040503050406030204" pitchFamily="18" charset="0"/>
                        <a:ea typeface="Cambria Math" panose="02040503050406030204" pitchFamily="18" charset="0"/>
                      </a:rPr>
                      <m:t>0.5</m:t>
                    </m:r>
                  </m:oMath>
                </a14:m>
                <a:r>
                  <a:rPr lang="en-US" sz="2400" i="1" dirty="0" smtClean="0"/>
                  <a:t>:</a:t>
                </a:r>
              </a:p>
              <a:p>
                <a:pPr marL="36900" indent="0">
                  <a:buNone/>
                </a:pPr>
                <a:r>
                  <a:rPr lang="en-US" sz="2400" i="1" dirty="0"/>
                  <a:t>	</a:t>
                </a:r>
                <a:r>
                  <a:rPr lang="en-US" sz="2400" i="1" dirty="0" smtClean="0"/>
                  <a:t>		Output 0</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5345723" y="1732449"/>
                <a:ext cx="6555545" cy="4527983"/>
              </a:xfrm>
              <a:blipFill rotWithShape="0">
                <a:blip r:embed="rId2"/>
                <a:stretch>
                  <a:fillRect/>
                </a:stretch>
              </a:blipFill>
            </p:spPr>
            <p:txBody>
              <a:bodyPr/>
              <a:lstStyle/>
              <a:p>
                <a:r>
                  <a:rPr lang="en-US">
                    <a:noFill/>
                  </a:rPr>
                  <a:t> </a:t>
                </a:r>
              </a:p>
            </p:txBody>
          </p:sp>
        </mc:Fallback>
      </mc:AlternateContent>
      <p:pic>
        <p:nvPicPr>
          <p:cNvPr id="1028" name="Picture 4" descr="http://upload.wikimedia.org/wikipedia/commons/thumb/b/b5/SigmoidFunction.png/400px-SigmoidFun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36" y="2133600"/>
            <a:ext cx="4953000" cy="390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083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515" y="247191"/>
            <a:ext cx="11051176" cy="693335"/>
          </a:xfrm>
        </p:spPr>
        <p:txBody>
          <a:bodyPr>
            <a:normAutofit lnSpcReduction="10000"/>
          </a:bodyPr>
          <a:lstStyle/>
          <a:p>
            <a:pPr marL="36900" indent="0" algn="ctr">
              <a:buNone/>
            </a:pPr>
            <a:r>
              <a:rPr lang="en-US" sz="4000" b="1" dirty="0" smtClean="0"/>
              <a:t>Example: Predicting NBA Stats</a:t>
            </a:r>
          </a:p>
        </p:txBody>
      </p:sp>
      <p:sp>
        <p:nvSpPr>
          <p:cNvPr id="4" name="TextBox 3"/>
          <p:cNvSpPr txBox="1"/>
          <p:nvPr/>
        </p:nvSpPr>
        <p:spPr>
          <a:xfrm>
            <a:off x="253361" y="2685688"/>
            <a:ext cx="6684135" cy="2050746"/>
          </a:xfrm>
          <a:prstGeom prst="rect">
            <a:avLst/>
          </a:prstGeom>
          <a:noFill/>
        </p:spPr>
        <p:txBody>
          <a:bodyPr wrap="square" rtlCol="0">
            <a:spAutoFit/>
          </a:bodyPr>
          <a:lstStyle/>
          <a:p>
            <a:r>
              <a:rPr lang="en-US" dirty="0" smtClean="0"/>
              <a:t>Suppose we know the number of points several NBA players scored in college and currently score in the NBA.</a:t>
            </a:r>
          </a:p>
          <a:p>
            <a:endParaRPr lang="en-US" dirty="0"/>
          </a:p>
          <a:p>
            <a:r>
              <a:rPr lang="en-US" dirty="0" smtClean="0"/>
              <a:t>We want to predict how many points current college players will score in the NBA</a:t>
            </a:r>
          </a:p>
          <a:p>
            <a:endParaRPr lang="en-US" dirty="0"/>
          </a:p>
          <a:p>
            <a:r>
              <a:rPr lang="en-US" i="1" dirty="0" smtClean="0"/>
              <a:t>* Yes, this model is too simplistic so far</a:t>
            </a:r>
            <a:endParaRPr lang="en-US" i="1" dirty="0"/>
          </a:p>
        </p:txBody>
      </p:sp>
      <p:graphicFrame>
        <p:nvGraphicFramePr>
          <p:cNvPr id="5" name="Content Placeholder 3"/>
          <p:cNvGraphicFramePr>
            <a:graphicFrameLocks/>
          </p:cNvGraphicFramePr>
          <p:nvPr>
            <p:extLst>
              <p:ext uri="{D42A27DB-BD31-4B8C-83A1-F6EECF244321}">
                <p14:modId xmlns:p14="http://schemas.microsoft.com/office/powerpoint/2010/main" val="1012044128"/>
              </p:ext>
            </p:extLst>
          </p:nvPr>
        </p:nvGraphicFramePr>
        <p:xfrm>
          <a:off x="6919065" y="1791863"/>
          <a:ext cx="4654626" cy="4080412"/>
        </p:xfrm>
        <a:graphic>
          <a:graphicData uri="http://schemas.openxmlformats.org/drawingml/2006/table">
            <a:tbl>
              <a:tblPr firstRow="1" bandRow="1">
                <a:tableStyleId>{5C22544A-7EE6-4342-B048-85BDC9FD1C3A}</a:tableStyleId>
              </a:tblPr>
              <a:tblGrid>
                <a:gridCol w="1551542"/>
                <a:gridCol w="1551542"/>
                <a:gridCol w="1551542"/>
              </a:tblGrid>
              <a:tr h="582916">
                <a:tc>
                  <a:txBody>
                    <a:bodyPr/>
                    <a:lstStyle/>
                    <a:p>
                      <a:pPr algn="ctr"/>
                      <a:r>
                        <a:rPr lang="en-US" sz="1600" dirty="0" smtClean="0"/>
                        <a:t>Name</a:t>
                      </a:r>
                      <a:endParaRPr lang="en-US" sz="1600" dirty="0"/>
                    </a:p>
                  </a:txBody>
                  <a:tcPr marL="82216" marR="82216" marT="41108" marB="41108"/>
                </a:tc>
                <a:tc>
                  <a:txBody>
                    <a:bodyPr/>
                    <a:lstStyle/>
                    <a:p>
                      <a:pPr algn="ctr"/>
                      <a:r>
                        <a:rPr lang="en-US" sz="1600" dirty="0" smtClean="0"/>
                        <a:t>Pts College</a:t>
                      </a:r>
                      <a:endParaRPr lang="en-US" sz="1600" dirty="0"/>
                    </a:p>
                  </a:txBody>
                  <a:tcPr marL="82216" marR="82216" marT="41108" marB="41108"/>
                </a:tc>
                <a:tc>
                  <a:txBody>
                    <a:bodyPr/>
                    <a:lstStyle/>
                    <a:p>
                      <a:pPr algn="ctr"/>
                      <a:r>
                        <a:rPr lang="en-US" sz="1600" dirty="0" smtClean="0"/>
                        <a:t>Pts in NBA</a:t>
                      </a:r>
                      <a:endParaRPr lang="en-US" sz="1600" dirty="0"/>
                    </a:p>
                  </a:txBody>
                  <a:tcPr marL="82216" marR="82216" marT="41108" marB="41108"/>
                </a:tc>
              </a:tr>
              <a:tr h="582916">
                <a:tc>
                  <a:txBody>
                    <a:bodyPr/>
                    <a:lstStyle/>
                    <a:p>
                      <a:pPr algn="ctr"/>
                      <a:r>
                        <a:rPr lang="en-US" sz="1600" dirty="0" smtClean="0"/>
                        <a:t>Joe Harris</a:t>
                      </a:r>
                      <a:endParaRPr lang="en-US" sz="1600" dirty="0"/>
                    </a:p>
                  </a:txBody>
                  <a:tcPr marL="82216" marR="82216" marT="41108" marB="41108"/>
                </a:tc>
                <a:tc>
                  <a:txBody>
                    <a:bodyPr/>
                    <a:lstStyle/>
                    <a:p>
                      <a:pPr algn="ctr"/>
                      <a:r>
                        <a:rPr lang="en-US" sz="1600" dirty="0" smtClean="0"/>
                        <a:t>12.6</a:t>
                      </a:r>
                      <a:endParaRPr lang="en-US" sz="1600" dirty="0"/>
                    </a:p>
                  </a:txBody>
                  <a:tcPr marL="82216" marR="82216" marT="41108" marB="41108"/>
                </a:tc>
                <a:tc>
                  <a:txBody>
                    <a:bodyPr/>
                    <a:lstStyle/>
                    <a:p>
                      <a:pPr algn="ctr"/>
                      <a:r>
                        <a:rPr lang="en-US" sz="1600" dirty="0" smtClean="0"/>
                        <a:t>2.5</a:t>
                      </a:r>
                      <a:endParaRPr lang="en-US" sz="1600" dirty="0"/>
                    </a:p>
                  </a:txBody>
                  <a:tcPr marL="82216" marR="82216" marT="41108" marB="41108"/>
                </a:tc>
              </a:tr>
              <a:tr h="582916">
                <a:tc>
                  <a:txBody>
                    <a:bodyPr/>
                    <a:lstStyle/>
                    <a:p>
                      <a:pPr algn="ctr"/>
                      <a:r>
                        <a:rPr lang="en-US" sz="1600" dirty="0" smtClean="0"/>
                        <a:t>Sean Singletary</a:t>
                      </a:r>
                      <a:endParaRPr lang="en-US" sz="1600" dirty="0"/>
                    </a:p>
                  </a:txBody>
                  <a:tcPr marL="82216" marR="82216" marT="41108" marB="41108"/>
                </a:tc>
                <a:tc>
                  <a:txBody>
                    <a:bodyPr/>
                    <a:lstStyle/>
                    <a:p>
                      <a:pPr algn="ctr"/>
                      <a:r>
                        <a:rPr lang="en-US" sz="1600" dirty="0" smtClean="0"/>
                        <a:t>16.9</a:t>
                      </a:r>
                      <a:endParaRPr lang="en-US" sz="1600" dirty="0"/>
                    </a:p>
                  </a:txBody>
                  <a:tcPr marL="82216" marR="82216" marT="41108" marB="41108"/>
                </a:tc>
                <a:tc>
                  <a:txBody>
                    <a:bodyPr/>
                    <a:lstStyle/>
                    <a:p>
                      <a:pPr algn="ctr"/>
                      <a:r>
                        <a:rPr lang="en-US" sz="1600" dirty="0" smtClean="0"/>
                        <a:t>2.4</a:t>
                      </a:r>
                      <a:endParaRPr lang="en-US" sz="1600" dirty="0"/>
                    </a:p>
                  </a:txBody>
                  <a:tcPr marL="82216" marR="82216" marT="41108" marB="41108"/>
                </a:tc>
              </a:tr>
              <a:tr h="582916">
                <a:tc>
                  <a:txBody>
                    <a:bodyPr/>
                    <a:lstStyle/>
                    <a:p>
                      <a:pPr algn="ctr"/>
                      <a:r>
                        <a:rPr lang="en-US" sz="1600" dirty="0" smtClean="0"/>
                        <a:t>Kevin Durant</a:t>
                      </a:r>
                      <a:endParaRPr lang="en-US" sz="1600" dirty="0"/>
                    </a:p>
                  </a:txBody>
                  <a:tcPr marL="82216" marR="82216" marT="41108" marB="41108"/>
                </a:tc>
                <a:tc>
                  <a:txBody>
                    <a:bodyPr/>
                    <a:lstStyle/>
                    <a:p>
                      <a:pPr algn="ctr"/>
                      <a:r>
                        <a:rPr lang="en-US" sz="1600" dirty="0" smtClean="0"/>
                        <a:t>25.8</a:t>
                      </a:r>
                      <a:endParaRPr lang="en-US" sz="1600" dirty="0"/>
                    </a:p>
                  </a:txBody>
                  <a:tcPr marL="82216" marR="82216" marT="41108" marB="41108"/>
                </a:tc>
                <a:tc>
                  <a:txBody>
                    <a:bodyPr/>
                    <a:lstStyle/>
                    <a:p>
                      <a:pPr algn="ctr"/>
                      <a:r>
                        <a:rPr lang="en-US" sz="1600" dirty="0" smtClean="0"/>
                        <a:t>25.4</a:t>
                      </a:r>
                      <a:endParaRPr lang="en-US" sz="1600" dirty="0"/>
                    </a:p>
                  </a:txBody>
                  <a:tcPr marL="82216" marR="82216" marT="41108" marB="41108"/>
                </a:tc>
              </a:tr>
              <a:tr h="582916">
                <a:tc>
                  <a:txBody>
                    <a:bodyPr/>
                    <a:lstStyle/>
                    <a:p>
                      <a:pPr algn="ctr"/>
                      <a:r>
                        <a:rPr lang="en-US" sz="1600" dirty="0" smtClean="0"/>
                        <a:t>Tony Bennett</a:t>
                      </a:r>
                      <a:endParaRPr lang="en-US" sz="1600" dirty="0"/>
                    </a:p>
                  </a:txBody>
                  <a:tcPr marL="82216" marR="82216" marT="41108" marB="41108"/>
                </a:tc>
                <a:tc>
                  <a:txBody>
                    <a:bodyPr/>
                    <a:lstStyle/>
                    <a:p>
                      <a:pPr algn="ctr"/>
                      <a:r>
                        <a:rPr lang="en-US" sz="1600" dirty="0" smtClean="0"/>
                        <a:t>19.4</a:t>
                      </a:r>
                      <a:endParaRPr lang="en-US" sz="1600" dirty="0"/>
                    </a:p>
                  </a:txBody>
                  <a:tcPr marL="82216" marR="82216" marT="41108" marB="41108"/>
                </a:tc>
                <a:tc>
                  <a:txBody>
                    <a:bodyPr/>
                    <a:lstStyle/>
                    <a:p>
                      <a:pPr algn="ctr"/>
                      <a:r>
                        <a:rPr lang="en-US" sz="1600" dirty="0" smtClean="0"/>
                        <a:t>3.5</a:t>
                      </a:r>
                      <a:endParaRPr lang="en-US" sz="1600" dirty="0"/>
                    </a:p>
                  </a:txBody>
                  <a:tcPr marL="82216" marR="82216" marT="41108" marB="41108"/>
                </a:tc>
              </a:tr>
              <a:tr h="582916">
                <a:tc>
                  <a:txBody>
                    <a:bodyPr/>
                    <a:lstStyle/>
                    <a:p>
                      <a:pPr algn="ctr"/>
                      <a:r>
                        <a:rPr lang="en-US" sz="1600" dirty="0" smtClean="0"/>
                        <a:t>Chris Paul</a:t>
                      </a:r>
                      <a:endParaRPr lang="en-US" sz="1600" dirty="0"/>
                    </a:p>
                  </a:txBody>
                  <a:tcPr marL="82216" marR="82216" marT="41108" marB="41108"/>
                </a:tc>
                <a:tc>
                  <a:txBody>
                    <a:bodyPr/>
                    <a:lstStyle/>
                    <a:p>
                      <a:pPr algn="ctr"/>
                      <a:r>
                        <a:rPr lang="en-US" sz="1600" dirty="0" smtClean="0"/>
                        <a:t>15.0</a:t>
                      </a:r>
                      <a:endParaRPr lang="en-US" sz="1600" dirty="0"/>
                    </a:p>
                  </a:txBody>
                  <a:tcPr marL="82216" marR="82216" marT="41108" marB="41108"/>
                </a:tc>
                <a:tc>
                  <a:txBody>
                    <a:bodyPr/>
                    <a:lstStyle/>
                    <a:p>
                      <a:pPr algn="ctr"/>
                      <a:r>
                        <a:rPr lang="en-US" sz="1600" dirty="0" smtClean="0"/>
                        <a:t>18.9</a:t>
                      </a:r>
                      <a:endParaRPr lang="en-US" sz="1600" dirty="0"/>
                    </a:p>
                  </a:txBody>
                  <a:tcPr marL="82216" marR="82216" marT="41108" marB="41108"/>
                </a:tc>
              </a:tr>
              <a:tr h="582916">
                <a:tc>
                  <a:txBody>
                    <a:bodyPr/>
                    <a:lstStyle/>
                    <a:p>
                      <a:pPr algn="ctr"/>
                      <a:r>
                        <a:rPr lang="en-US" sz="1600" dirty="0" smtClean="0"/>
                        <a:t>Anthony Davis</a:t>
                      </a:r>
                      <a:endParaRPr lang="en-US" sz="1600" dirty="0"/>
                    </a:p>
                  </a:txBody>
                  <a:tcPr marL="82216" marR="82216" marT="41108" marB="41108"/>
                </a:tc>
                <a:tc>
                  <a:txBody>
                    <a:bodyPr/>
                    <a:lstStyle/>
                    <a:p>
                      <a:pPr algn="ctr"/>
                      <a:r>
                        <a:rPr lang="en-US" sz="1600" dirty="0" smtClean="0"/>
                        <a:t>14.2</a:t>
                      </a:r>
                      <a:endParaRPr lang="en-US" sz="1600" dirty="0"/>
                    </a:p>
                  </a:txBody>
                  <a:tcPr marL="82216" marR="82216" marT="41108" marB="41108"/>
                </a:tc>
                <a:tc>
                  <a:txBody>
                    <a:bodyPr/>
                    <a:lstStyle/>
                    <a:p>
                      <a:pPr algn="ctr"/>
                      <a:r>
                        <a:rPr lang="en-US" sz="1600" dirty="0" smtClean="0"/>
                        <a:t>24.7</a:t>
                      </a:r>
                      <a:endParaRPr lang="en-US" sz="1600" dirty="0"/>
                    </a:p>
                  </a:txBody>
                  <a:tcPr marL="82216" marR="82216" marT="41108" marB="41108"/>
                </a:tc>
              </a:tr>
            </a:tbl>
          </a:graphicData>
        </a:graphic>
      </p:graphicFrame>
    </p:spTree>
    <p:extLst>
      <p:ext uri="{BB962C8B-B14F-4D97-AF65-F5344CB8AC3E}">
        <p14:creationId xmlns:p14="http://schemas.microsoft.com/office/powerpoint/2010/main" val="8843152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Decision Boundary</a:t>
            </a:r>
            <a:endParaRPr lang="en-US" dirty="0"/>
          </a:p>
        </p:txBody>
      </p:sp>
      <p:sp>
        <p:nvSpPr>
          <p:cNvPr id="4" name="Content Placeholder 3"/>
          <p:cNvSpPr>
            <a:spLocks noGrp="1"/>
          </p:cNvSpPr>
          <p:nvPr>
            <p:ph sz="half" idx="2"/>
          </p:nvPr>
        </p:nvSpPr>
        <p:spPr>
          <a:xfrm>
            <a:off x="6945086" y="1730829"/>
            <a:ext cx="4956182" cy="4766582"/>
          </a:xfrm>
        </p:spPr>
        <p:txBody>
          <a:bodyPr>
            <a:noAutofit/>
          </a:bodyPr>
          <a:lstStyle/>
          <a:p>
            <a:r>
              <a:rPr lang="en-US" sz="2400" dirty="0" smtClean="0"/>
              <a:t>Because we are passing a linear function into our sigmoid, our decision boundary looks like this</a:t>
            </a:r>
          </a:p>
          <a:p>
            <a:r>
              <a:rPr lang="en-US" sz="2400" dirty="0" smtClean="0"/>
              <a:t>Assumes two features were used</a:t>
            </a:r>
          </a:p>
          <a:p>
            <a:endParaRPr lang="en-US" sz="2400" dirty="0"/>
          </a:p>
          <a:p>
            <a:r>
              <a:rPr lang="en-US" sz="2400" dirty="0" smtClean="0"/>
              <a:t>So an input that falls directly on this line will result in exactly 0.5 being output from the sigmoid!</a:t>
            </a:r>
          </a:p>
          <a:p>
            <a:endParaRPr lang="en-US" sz="2400" dirty="0"/>
          </a:p>
          <a:p>
            <a:r>
              <a:rPr lang="en-US" sz="2400" dirty="0" smtClean="0"/>
              <a:t>Intuitive, the line separates the two classifications</a:t>
            </a:r>
            <a:endParaRPr lang="en-US" sz="2400" dirty="0"/>
          </a:p>
        </p:txBody>
      </p:sp>
      <p:pic>
        <p:nvPicPr>
          <p:cNvPr id="1026" name="Picture 2" descr="http://2.bp.blogspot.com/-eCQJ4j3wqw0/Tr8-bwNir1I/AAAAAAAAApg/mBLTGATfgI0/s1600/plot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528" y="1730829"/>
            <a:ext cx="6311665" cy="4766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4498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Decision Boundary</a:t>
            </a:r>
            <a:endParaRPr lang="en-US" dirty="0"/>
          </a:p>
        </p:txBody>
      </p:sp>
      <p:sp>
        <p:nvSpPr>
          <p:cNvPr id="4" name="Content Placeholder 3"/>
          <p:cNvSpPr>
            <a:spLocks noGrp="1"/>
          </p:cNvSpPr>
          <p:nvPr>
            <p:ph sz="half" idx="2"/>
          </p:nvPr>
        </p:nvSpPr>
        <p:spPr>
          <a:xfrm>
            <a:off x="6945086" y="1730829"/>
            <a:ext cx="4956182" cy="4766582"/>
          </a:xfrm>
        </p:spPr>
        <p:txBody>
          <a:bodyPr>
            <a:noAutofit/>
          </a:bodyPr>
          <a:lstStyle/>
          <a:p>
            <a:r>
              <a:rPr lang="en-US" sz="2400" dirty="0" smtClean="0"/>
              <a:t>But what if our data points look like this!?</a:t>
            </a:r>
          </a:p>
          <a:p>
            <a:endParaRPr lang="en-US" sz="2400" dirty="0"/>
          </a:p>
          <a:p>
            <a:r>
              <a:rPr lang="en-US" sz="2400" dirty="0" smtClean="0"/>
              <a:t>No line does a good job of splitting these classifications!</a:t>
            </a:r>
          </a:p>
          <a:p>
            <a:endParaRPr lang="en-US" sz="2400" dirty="0"/>
          </a:p>
          <a:p>
            <a:r>
              <a:rPr lang="en-US" sz="2400" dirty="0" smtClean="0"/>
              <a:t>Need a new function to use as input to our sigmoid!!</a:t>
            </a:r>
            <a:endParaRPr lang="en-US" sz="2400" dirty="0"/>
          </a:p>
        </p:txBody>
      </p:sp>
      <p:pic>
        <p:nvPicPr>
          <p:cNvPr id="3" name="Picture 2"/>
          <p:cNvPicPr>
            <a:picLocks noChangeAspect="1"/>
          </p:cNvPicPr>
          <p:nvPr/>
        </p:nvPicPr>
        <p:blipFill>
          <a:blip r:embed="rId2"/>
          <a:stretch>
            <a:fillRect/>
          </a:stretch>
        </p:blipFill>
        <p:spPr>
          <a:xfrm>
            <a:off x="913795" y="1551179"/>
            <a:ext cx="5535388" cy="5125882"/>
          </a:xfrm>
          <a:prstGeom prst="rect">
            <a:avLst/>
          </a:prstGeom>
        </p:spPr>
      </p:pic>
    </p:spTree>
    <p:extLst>
      <p:ext uri="{BB962C8B-B14F-4D97-AF65-F5344CB8AC3E}">
        <p14:creationId xmlns:p14="http://schemas.microsoft.com/office/powerpoint/2010/main" val="38215059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Decision Boundary</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5758543" y="1580050"/>
                <a:ext cx="6142725" cy="5097011"/>
              </a:xfrm>
            </p:spPr>
            <p:txBody>
              <a:bodyPr>
                <a:noAutofit/>
              </a:bodyPr>
              <a:lstStyle/>
              <a:p>
                <a:pPr marL="36900" indent="0">
                  <a:buNone/>
                </a:pPr>
                <a:r>
                  <a:rPr lang="en-US" sz="2400" dirty="0" smtClean="0"/>
                  <a:t>Instead use:</a:t>
                </a:r>
              </a:p>
              <a:p>
                <a:pPr marL="36900" indent="0">
                  <a:buNone/>
                </a:pPr>
                <a:endParaRPr lang="en-US" sz="2400" dirty="0" smtClean="0"/>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1</m:t>
                      </m:r>
                      <m:r>
                        <a:rPr lang="en-US" sz="2400" b="0" i="1" baseline="30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r>
                        <a:rPr lang="en-US" sz="2400" b="0" i="1" baseline="30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oMath>
                  </m:oMathPara>
                </a14:m>
                <a:endParaRPr lang="en-US" sz="2400" dirty="0" smtClean="0"/>
              </a:p>
              <a:p>
                <a:pPr marL="36900" indent="0">
                  <a:buNone/>
                </a:pPr>
                <a:endParaRPr lang="en-US" sz="2400" dirty="0" smtClean="0"/>
              </a:p>
              <a:p>
                <a:pPr marL="36900" indent="0">
                  <a:buNone/>
                </a:pPr>
                <a:r>
                  <a:rPr lang="en-US" sz="2400" dirty="0" smtClean="0"/>
                  <a:t>Remember that g() is still the sigmoid function</a:t>
                </a:r>
              </a:p>
              <a:p>
                <a:pPr marL="36900" indent="0">
                  <a:buNone/>
                </a:pPr>
                <a:endParaRPr lang="en-US" sz="2400"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5758543" y="1580050"/>
                <a:ext cx="6142725" cy="5097011"/>
              </a:xfr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130024" y="1551179"/>
            <a:ext cx="5535388" cy="5125882"/>
          </a:xfrm>
          <a:prstGeom prst="rect">
            <a:avLst/>
          </a:prstGeom>
        </p:spPr>
      </p:pic>
    </p:spTree>
    <p:extLst>
      <p:ext uri="{BB962C8B-B14F-4D97-AF65-F5344CB8AC3E}">
        <p14:creationId xmlns:p14="http://schemas.microsoft.com/office/powerpoint/2010/main" val="1468586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Decision Boundary</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5758543" y="1580050"/>
                <a:ext cx="6142725" cy="5097011"/>
              </a:xfrm>
            </p:spPr>
            <p:txBody>
              <a:bodyPr>
                <a:noAutofit/>
              </a:bodyPr>
              <a:lstStyle/>
              <a:p>
                <a:pPr marL="36900" indent="0">
                  <a:buNone/>
                </a:pPr>
                <a:r>
                  <a:rPr lang="en-US" sz="2400" dirty="0" smtClean="0"/>
                  <a:t>Instead use:</a:t>
                </a:r>
              </a:p>
              <a:p>
                <a:pPr marL="36900" indent="0">
                  <a:buNone/>
                </a:pPr>
                <a:endParaRPr lang="en-US" sz="2400" dirty="0" smtClean="0"/>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𝑔</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3</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1</m:t>
                      </m:r>
                      <m:r>
                        <a:rPr lang="en-US" sz="2400" b="0" i="1" baseline="30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𝑥</m:t>
                      </m:r>
                      <m:r>
                        <a:rPr lang="en-US" sz="2400" b="0" i="1" baseline="-25000" smtClean="0">
                          <a:latin typeface="Cambria Math" panose="02040503050406030204" pitchFamily="18" charset="0"/>
                          <a:ea typeface="Cambria Math" panose="02040503050406030204" pitchFamily="18" charset="0"/>
                        </a:rPr>
                        <m:t>2</m:t>
                      </m:r>
                      <m:r>
                        <a:rPr lang="en-US" sz="2400" b="0" i="1" baseline="30000"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m:t>
                      </m:r>
                    </m:oMath>
                  </m:oMathPara>
                </a14:m>
                <a:endParaRPr lang="en-US" sz="2400" dirty="0" smtClean="0"/>
              </a:p>
              <a:p>
                <a:pPr marL="36900" indent="0">
                  <a:buNone/>
                </a:pPr>
                <a:endParaRPr lang="en-US" sz="2400" dirty="0" smtClean="0"/>
              </a:p>
              <a:p>
                <a:pPr marL="36900" indent="0">
                  <a:buNone/>
                </a:pPr>
                <a:r>
                  <a:rPr lang="en-US" sz="2400" dirty="0" smtClean="0"/>
                  <a:t>Suppose we learn the following theta </a:t>
                </a:r>
                <a:r>
                  <a:rPr lang="en-US" sz="2400" dirty="0" err="1" smtClean="0"/>
                  <a:t>vals</a:t>
                </a:r>
                <a:r>
                  <a:rPr lang="en-US" sz="2400" dirty="0" smtClean="0"/>
                  <a:t>:</a:t>
                </a:r>
              </a:p>
              <a:p>
                <a:pPr marL="36900" indent="0">
                  <a:buNone/>
                </a:pPr>
                <a:endParaRPr lang="en-US" sz="2400" dirty="0"/>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1</m:t>
                      </m:r>
                      <m:r>
                        <a:rPr lang="en-US" sz="2400" b="0" i="1" baseline="30000" smtClean="0">
                          <a:latin typeface="Cambria Math" panose="02040503050406030204" pitchFamily="18" charset="0"/>
                        </a:rPr>
                        <m:t>2</m:t>
                      </m:r>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baseline="-25000" smtClean="0">
                          <a:latin typeface="Cambria Math" panose="02040503050406030204" pitchFamily="18" charset="0"/>
                        </a:rPr>
                        <m:t>2</m:t>
                      </m:r>
                      <m:r>
                        <a:rPr lang="en-US" sz="2400" b="0" i="1" baseline="30000" smtClean="0">
                          <a:latin typeface="Cambria Math" panose="02040503050406030204" pitchFamily="18" charset="0"/>
                        </a:rPr>
                        <m:t>2</m:t>
                      </m:r>
                    </m:oMath>
                  </m:oMathPara>
                </a14:m>
                <a:endParaRPr lang="en-US" sz="2400" baseline="30000" dirty="0" smtClean="0"/>
              </a:p>
              <a:p>
                <a:pPr marL="36900" indent="0">
                  <a:buNone/>
                </a:pPr>
                <a:endParaRPr lang="en-US" sz="2400" dirty="0"/>
              </a:p>
              <a:p>
                <a:pPr marL="36900" indent="0">
                  <a:buNone/>
                </a:pPr>
                <a:r>
                  <a:rPr lang="en-US" sz="2400" dirty="0" smtClean="0"/>
                  <a:t>So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=[−1, 0, 0, 1, 1]</m:t>
                    </m:r>
                  </m:oMath>
                </a14:m>
                <a:endParaRPr lang="en-US" sz="2400" dirty="0" smtClean="0"/>
              </a:p>
              <a:p>
                <a:pPr marL="36900" indent="0">
                  <a:buNone/>
                </a:pPr>
                <a:r>
                  <a:rPr lang="en-US" sz="2400" dirty="0" smtClean="0"/>
                  <a:t>This is the formula for a circle! Yay!</a:t>
                </a:r>
                <a:endParaRPr lang="en-US" sz="2400"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5758543" y="1580050"/>
                <a:ext cx="6142725" cy="5097011"/>
              </a:xfrm>
              <a:blipFill rotWithShape="0">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130024" y="1551179"/>
            <a:ext cx="5535388" cy="5125882"/>
          </a:xfrm>
          <a:prstGeom prst="rect">
            <a:avLst/>
          </a:prstGeom>
        </p:spPr>
      </p:pic>
    </p:spTree>
    <p:extLst>
      <p:ext uri="{BB962C8B-B14F-4D97-AF65-F5344CB8AC3E}">
        <p14:creationId xmlns:p14="http://schemas.microsoft.com/office/powerpoint/2010/main" val="37441915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Cost Function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5345723" y="1732449"/>
                <a:ext cx="6555545" cy="4527983"/>
              </a:xfrm>
            </p:spPr>
            <p:txBody>
              <a:bodyPr>
                <a:noAutofit/>
              </a:bodyPr>
              <a:lstStyle/>
              <a:p>
                <a:r>
                  <a:rPr lang="en-US" sz="2400" dirty="0" smtClean="0"/>
                  <a:t>Need a cost function that measures how well our current theta values predict the training data…just like before:</a:t>
                </a:r>
              </a:p>
              <a:p>
                <a:endParaRPr lang="en-US" sz="2400" dirty="0"/>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𝐽</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𝑚</m:t>
                          </m:r>
                        </m:den>
                      </m:f>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𝑚</m:t>
                          </m:r>
                        </m:sup>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h</m:t>
                              </m:r>
                              <m:r>
                                <a:rPr lang="en-US" sz="2400" i="1" baseline="-25000">
                                  <a:latin typeface="Cambria Math" panose="02040503050406030204" pitchFamily="18" charset="0"/>
                                  <a:ea typeface="Cambria Math" panose="02040503050406030204" pitchFamily="18" charset="0"/>
                                </a:rPr>
                                <m:t>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e>
                          </m:d>
                          <m:r>
                            <a:rPr lang="en-US" sz="2400" i="1" baseline="30000">
                              <a:latin typeface="Cambria Math" panose="02040503050406030204" pitchFamily="18" charset="0"/>
                              <a:ea typeface="Cambria Math" panose="02040503050406030204" pitchFamily="18" charset="0"/>
                            </a:rPr>
                            <m:t>2</m:t>
                          </m:r>
                        </m:e>
                      </m:nary>
                    </m:oMath>
                  </m:oMathPara>
                </a14:m>
                <a:endParaRPr lang="en-US" sz="2400" b="0" dirty="0" smtClean="0">
                  <a:ea typeface="Cambria Math" panose="02040503050406030204" pitchFamily="18" charset="0"/>
                </a:endParaRPr>
              </a:p>
              <a:p>
                <a:pPr marL="36900" indent="0">
                  <a:buNone/>
                </a:pPr>
                <a:endParaRPr lang="en-US" sz="2400" dirty="0" smtClean="0"/>
              </a:p>
              <a:p>
                <a:pPr marL="36900" indent="0">
                  <a:buNone/>
                </a:pPr>
                <a:r>
                  <a:rPr lang="en-US" sz="2400" dirty="0" smtClean="0"/>
                  <a:t>What is the problem with this? Can we use this and just do gradient descent again?</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5345723" y="1732449"/>
                <a:ext cx="6555545" cy="4527983"/>
              </a:xfrm>
              <a:blipFill rotWithShape="0">
                <a:blip r:embed="rId2"/>
                <a:stretch>
                  <a:fillRect/>
                </a:stretch>
              </a:blipFill>
            </p:spPr>
            <p:txBody>
              <a:bodyPr/>
              <a:lstStyle/>
              <a:p>
                <a:r>
                  <a:rPr lang="en-US">
                    <a:noFill/>
                  </a:rPr>
                  <a:t> </a:t>
                </a:r>
              </a:p>
            </p:txBody>
          </p:sp>
        </mc:Fallback>
      </mc:AlternateContent>
      <p:pic>
        <p:nvPicPr>
          <p:cNvPr id="1028" name="Picture 4" descr="http://upload.wikimedia.org/wikipedia/commons/thumb/b/b5/SigmoidFunction.png/400px-SigmoidFun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36" y="2133600"/>
            <a:ext cx="4953000" cy="390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5954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Cost Function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5345723" y="1732449"/>
                <a:ext cx="6555545" cy="4921569"/>
              </a:xfrm>
            </p:spPr>
            <p:txBody>
              <a:bodyPr>
                <a:noAutofit/>
              </a:bodyPr>
              <a:lstStyle/>
              <a:p>
                <a:pPr marL="36900" indent="0">
                  <a:buNone/>
                </a:pPr>
                <a:endParaRPr lang="en-US" sz="2400" dirty="0"/>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𝐽</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𝑚</m:t>
                          </m:r>
                        </m:den>
                      </m:f>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𝑚</m:t>
                          </m:r>
                        </m:sup>
                        <m:e>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h</m:t>
                              </m:r>
                              <m:r>
                                <a:rPr lang="en-US" sz="2400" i="1" baseline="-25000">
                                  <a:latin typeface="Cambria Math" panose="02040503050406030204" pitchFamily="18" charset="0"/>
                                  <a:ea typeface="Cambria Math" panose="02040503050406030204" pitchFamily="18" charset="0"/>
                                </a:rPr>
                                <m:t>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𝑦</m:t>
                              </m:r>
                            </m:e>
                          </m:d>
                          <m:r>
                            <a:rPr lang="en-US" sz="2400" i="1" baseline="30000">
                              <a:latin typeface="Cambria Math" panose="02040503050406030204" pitchFamily="18" charset="0"/>
                              <a:ea typeface="Cambria Math" panose="02040503050406030204" pitchFamily="18" charset="0"/>
                            </a:rPr>
                            <m:t>2</m:t>
                          </m:r>
                        </m:e>
                      </m:nary>
                    </m:oMath>
                  </m:oMathPara>
                </a14:m>
                <a:endParaRPr lang="en-US" sz="2400" b="0" dirty="0" smtClean="0">
                  <a:ea typeface="Cambria Math" panose="02040503050406030204" pitchFamily="18" charset="0"/>
                </a:endParaRPr>
              </a:p>
              <a:p>
                <a:pPr marL="36900" indent="0">
                  <a:buNone/>
                </a:pPr>
                <a:endParaRPr lang="en-US" sz="2400" dirty="0" smtClean="0"/>
              </a:p>
              <a:p>
                <a:pPr marL="36900" indent="0">
                  <a:buNone/>
                </a:pPr>
                <a:r>
                  <a:rPr lang="en-US" sz="2400" dirty="0" smtClean="0"/>
                  <a:t>What is the problem with this? Can we use this and just do gradient descent again?</a:t>
                </a:r>
              </a:p>
              <a:p>
                <a:pPr marL="36900" indent="0">
                  <a:buNone/>
                </a:pPr>
                <a:endParaRPr lang="en-US" sz="2400" dirty="0"/>
              </a:p>
              <a:p>
                <a:pPr marL="36900" indent="0">
                  <a:buNone/>
                </a:pPr>
                <a:r>
                  <a:rPr lang="en-US" sz="2400" dirty="0" smtClean="0"/>
                  <a:t>Because h(x) is a sigmoid, this cost function is not convex, so we aren’t guaranteed to find global minimum</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5345723" y="1732449"/>
                <a:ext cx="6555545" cy="4921569"/>
              </a:xfrm>
              <a:blipFill rotWithShape="0">
                <a:blip r:embed="rId2"/>
                <a:stretch>
                  <a:fillRect/>
                </a:stretch>
              </a:blipFill>
            </p:spPr>
            <p:txBody>
              <a:bodyPr/>
              <a:lstStyle/>
              <a:p>
                <a:r>
                  <a:rPr lang="en-US">
                    <a:noFill/>
                  </a:rPr>
                  <a:t> </a:t>
                </a:r>
              </a:p>
            </p:txBody>
          </p:sp>
        </mc:Fallback>
      </mc:AlternateContent>
      <p:pic>
        <p:nvPicPr>
          <p:cNvPr id="1028" name="Picture 4" descr="http://upload.wikimedia.org/wikipedia/commons/thumb/b/b5/SigmoidFunction.png/400px-SigmoidFun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836" y="2133600"/>
            <a:ext cx="4953000" cy="390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21976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Better Cost Function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1308295" y="1732449"/>
                <a:ext cx="10592973" cy="4921569"/>
              </a:xfrm>
            </p:spPr>
            <p:txBody>
              <a:bodyPr>
                <a:noAutofit/>
              </a:bodyPr>
              <a:lstStyle/>
              <a:p>
                <a:pPr marL="36900" indent="0">
                  <a:buNone/>
                </a:pPr>
                <a:r>
                  <a:rPr lang="en-US" sz="2400" dirty="0" smtClean="0"/>
                  <a:t>Instead we use:</a:t>
                </a:r>
              </a:p>
              <a:p>
                <a:pPr marL="36900" indent="0">
                  <a:buNone/>
                </a:pPr>
                <a:endParaRPr lang="en-US" sz="2400" dirty="0"/>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𝐶𝑜𝑠𝑡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r>
                            <a:rPr lang="en-US" sz="240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𝑦</m:t>
                          </m:r>
                        </m:e>
                      </m:d>
                      <m:r>
                        <a:rPr lang="en-US" sz="240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US" sz="2400" i="1" smtClean="0">
                                  <a:latin typeface="Cambria Math" panose="02040503050406030204" pitchFamily="18" charset="0"/>
                                </a:rPr>
                                <m:t>−&amp;</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e>
                                  </m:d>
                                  <m:r>
                                    <a:rPr lang="en-US" sz="2400" b="0" i="1" smtClean="0">
                                      <a:latin typeface="Cambria Math" panose="02040503050406030204" pitchFamily="18" charset="0"/>
                                      <a:ea typeface="Cambria Math" panose="02040503050406030204" pitchFamily="18" charset="0"/>
                                    </a:rPr>
                                    <m:t>,</m:t>
                                  </m:r>
                                </m:e>
                              </m:func>
                              <m:r>
                                <a:rPr lang="en-US" sz="240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=0</m:t>
                              </m:r>
                            </m:e>
                          </m:eqArr>
                        </m:e>
                      </m:d>
                    </m:oMath>
                  </m:oMathPara>
                </a14:m>
                <a:endParaRPr lang="en-US" sz="2400" dirty="0" smtClean="0"/>
              </a:p>
              <a:p>
                <a:pPr marL="36900" indent="0">
                  <a:buNone/>
                </a:pPr>
                <a:endParaRPr lang="en-US" sz="2400" dirty="0" smtClean="0"/>
              </a:p>
              <a:p>
                <a:pPr marL="36900" indent="0">
                  <a:buNone/>
                </a:pPr>
                <a:r>
                  <a:rPr lang="en-US" sz="2400" dirty="0" smtClean="0"/>
                  <a:t>Why does this make sense?</a:t>
                </a:r>
              </a:p>
              <a:p>
                <a:pPr marL="36900" indent="0">
                  <a:buNone/>
                </a:pPr>
                <a:endParaRPr lang="en-US" sz="2400" dirty="0"/>
              </a:p>
              <a:p>
                <a:pPr marL="36900" indent="0">
                  <a:buNone/>
                </a:pPr>
                <a:r>
                  <a:rPr lang="en-US" sz="2400" dirty="0" smtClean="0"/>
                  <a:t>Let’s plot it!</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1308295" y="1732449"/>
                <a:ext cx="10592973" cy="492156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1148401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Better Cost Function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1308295" y="1732449"/>
                <a:ext cx="10592973" cy="4921569"/>
              </a:xfrm>
            </p:spPr>
            <p:txBody>
              <a:bodyPr>
                <a:noAutofit/>
              </a:bodyPr>
              <a:lstStyle/>
              <a:p>
                <a:pPr marL="36900" indent="0">
                  <a:buNone/>
                </a:pPr>
                <a:r>
                  <a:rPr lang="en-US" sz="2400" dirty="0" smtClean="0"/>
                  <a:t>We can write this function:</a:t>
                </a:r>
                <a:endParaRPr lang="en-US" sz="2400" dirty="0"/>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𝐶𝑜𝑠𝑡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r>
                            <a:rPr lang="en-US" sz="240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𝑦</m:t>
                          </m:r>
                        </m:e>
                      </m:d>
                      <m:r>
                        <a:rPr lang="en-US" sz="2400" i="1" smtClean="0">
                          <a:latin typeface="Cambria Math" panose="02040503050406030204" pitchFamily="18" charset="0"/>
                        </a:rPr>
                        <m:t>=</m:t>
                      </m:r>
                      <m:d>
                        <m:dPr>
                          <m:begChr m:val="{"/>
                          <m:endChr m:val=""/>
                          <m:ctrlPr>
                            <a:rPr lang="en-US" sz="2400" i="1" smtClean="0">
                              <a:latin typeface="Cambria Math" panose="02040503050406030204" pitchFamily="18" charset="0"/>
                            </a:rPr>
                          </m:ctrlPr>
                        </m:dPr>
                        <m:e>
                          <m:eqArr>
                            <m:eqArrPr>
                              <m:ctrlPr>
                                <a:rPr lang="en-US" sz="2400" i="1" smtClean="0">
                                  <a:latin typeface="Cambria Math" panose="02040503050406030204" pitchFamily="18" charset="0"/>
                                </a:rPr>
                              </m:ctrlPr>
                            </m:eqArrPr>
                            <m:e>
                              <m:r>
                                <a:rPr lang="en-US" sz="2400" i="1" smtClean="0">
                                  <a:latin typeface="Cambria Math" panose="02040503050406030204" pitchFamily="18" charset="0"/>
                                </a:rPr>
                                <m:t>−&amp;</m:t>
                              </m:r>
                              <m:r>
                                <m:rPr>
                                  <m:sty m:val="p"/>
                                </m:rPr>
                                <a:rPr lang="en-US" sz="2400" b="0" i="0" smtClean="0">
                                  <a:latin typeface="Cambria Math" panose="02040503050406030204" pitchFamily="18" charset="0"/>
                                </a:rPr>
                                <m:t>log</m:t>
                              </m:r>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=1</m:t>
                              </m:r>
                            </m:e>
                            <m:e>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e>
                                  </m:d>
                                  <m:r>
                                    <a:rPr lang="en-US" sz="2400" b="0" i="1" smtClean="0">
                                      <a:latin typeface="Cambria Math" panose="02040503050406030204" pitchFamily="18" charset="0"/>
                                      <a:ea typeface="Cambria Math" panose="02040503050406030204" pitchFamily="18" charset="0"/>
                                    </a:rPr>
                                    <m:t>,</m:t>
                                  </m:r>
                                </m:e>
                              </m:func>
                              <m:r>
                                <a:rPr lang="en-US" sz="240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=0</m:t>
                              </m:r>
                            </m:e>
                          </m:eqArr>
                        </m:e>
                      </m:d>
                    </m:oMath>
                  </m:oMathPara>
                </a14:m>
                <a:endParaRPr lang="en-US" sz="2400" dirty="0" smtClean="0"/>
              </a:p>
              <a:p>
                <a:pPr marL="36900" indent="0">
                  <a:buNone/>
                </a:pPr>
                <a:endParaRPr lang="en-US" sz="2400" dirty="0" smtClean="0"/>
              </a:p>
              <a:p>
                <a:pPr marL="36900" indent="0">
                  <a:buNone/>
                </a:pPr>
                <a:r>
                  <a:rPr lang="en-US" sz="2400" dirty="0" smtClean="0"/>
                  <a:t>Like this instead:</a:t>
                </a:r>
              </a:p>
              <a:p>
                <a:pPr marL="36900" indent="0">
                  <a:buNone/>
                </a:pPr>
                <a:endParaRPr lang="en-US" sz="2400" dirty="0"/>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𝐶𝑜𝑠𝑡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e>
                          </m:d>
                        </m:e>
                      </m:func>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log</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oMath>
                  </m:oMathPara>
                </a14:m>
                <a:endParaRPr lang="en-US" sz="2400" dirty="0" smtClean="0"/>
              </a:p>
              <a:p>
                <a:pPr marL="36900" indent="0">
                  <a:buNone/>
                </a:pPr>
                <a:endParaRPr lang="en-US" sz="2400" dirty="0"/>
              </a:p>
              <a:p>
                <a:pPr marL="36900" indent="0">
                  <a:buNone/>
                </a:pPr>
                <a:r>
                  <a:rPr lang="en-US" sz="2400" i="1" dirty="0" smtClean="0"/>
                  <a:t>These are equivalent. The y or (1-y) part will cancel out one of the two terms but keep the other.</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1308295" y="1732449"/>
                <a:ext cx="10592973" cy="492156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08527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Better Cost Function</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1308295" y="1732449"/>
                <a:ext cx="10592973" cy="4921569"/>
              </a:xfrm>
            </p:spPr>
            <p:txBody>
              <a:bodyPr>
                <a:noAutofit/>
              </a:bodyPr>
              <a:lstStyle/>
              <a:p>
                <a:pPr marL="36900" indent="0">
                  <a:buNone/>
                </a:pPr>
                <a:r>
                  <a:rPr lang="en-US" sz="2400" dirty="0" smtClean="0"/>
                  <a:t>Phew! So our final cost function for a single training example is:</a:t>
                </a:r>
              </a:p>
              <a:p>
                <a:pPr marL="36900" indent="0">
                  <a:buNone/>
                </a:pPr>
                <a:endParaRPr lang="en-US" sz="2400" dirty="0"/>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𝐶𝑜𝑠𝑡</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e>
                          </m:d>
                        </m:e>
                      </m:func>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log</m:t>
                          </m:r>
                        </m:fName>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e>
                          </m:d>
                        </m:e>
                      </m:func>
                    </m:oMath>
                  </m:oMathPara>
                </a14:m>
                <a:endParaRPr lang="en-US" sz="2400" b="0" dirty="0" smtClean="0">
                  <a:ea typeface="Cambria Math" panose="02040503050406030204" pitchFamily="18" charset="0"/>
                </a:endParaRPr>
              </a:p>
              <a:p>
                <a:pPr marL="36900" indent="0">
                  <a:buNone/>
                </a:pPr>
                <a:endParaRPr lang="en-US" sz="2400" dirty="0" smtClean="0"/>
              </a:p>
              <a:p>
                <a:pPr marL="36900" indent="0">
                  <a:buNone/>
                </a:pPr>
                <a:r>
                  <a:rPr lang="en-US" sz="2400" dirty="0" smtClean="0"/>
                  <a:t>And thus, for ALL training examples is:</a:t>
                </a:r>
              </a:p>
              <a:p>
                <a:pPr marL="36900" indent="0">
                  <a:buNone/>
                </a:pPr>
                <a:endParaRPr lang="en-US" sz="2400" dirty="0"/>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𝐽</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i="1">
                              <a:latin typeface="Cambria Math" panose="02040503050406030204" pitchFamily="18" charset="0"/>
                            </a:rPr>
                            <m:t>𝐶𝑜𝑠𝑡</m:t>
                          </m:r>
                          <m:d>
                            <m:dPr>
                              <m:ctrlPr>
                                <a:rPr lang="en-US" sz="2400" i="1">
                                  <a:latin typeface="Cambria Math" panose="02040503050406030204" pitchFamily="18" charset="0"/>
                                </a:rPr>
                              </m:ctrlPr>
                            </m:dPr>
                            <m:e>
                              <m:r>
                                <a:rPr lang="en-US" sz="2400" i="1">
                                  <a:latin typeface="Cambria Math" panose="02040503050406030204" pitchFamily="18" charset="0"/>
                                </a:rPr>
                                <m:t>h</m:t>
                              </m:r>
                              <m:r>
                                <a:rPr lang="en-US" sz="2400" i="1" baseline="-25000">
                                  <a:latin typeface="Cambria Math" panose="02040503050406030204" pitchFamily="18" charset="0"/>
                                  <a:ea typeface="Cambria Math" panose="02040503050406030204" pitchFamily="18" charset="0"/>
                                </a:rPr>
                                <m:t>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𝑦</m:t>
                              </m:r>
                            </m:e>
                          </m:d>
                        </m:e>
                      </m:nary>
                    </m:oMath>
                  </m:oMathPara>
                </a14:m>
                <a:endParaRPr lang="en-US" sz="2400" dirty="0" smtClean="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1308295" y="1732449"/>
                <a:ext cx="10592973" cy="492156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994992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Gradient Descent</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1308295" y="1732449"/>
                <a:ext cx="10592973" cy="4921569"/>
              </a:xfrm>
            </p:spPr>
            <p:txBody>
              <a:bodyPr>
                <a:noAutofit/>
              </a:bodyPr>
              <a:lstStyle/>
              <a:p>
                <a:pPr marL="36900" indent="0">
                  <a:buNone/>
                </a:pPr>
                <a:r>
                  <a:rPr lang="en-US" sz="2400" dirty="0" smtClean="0"/>
                  <a:t>So let’s find the values of </a:t>
                </a:r>
                <a14:m>
                  <m:oMath xmlns:m="http://schemas.openxmlformats.org/officeDocument/2006/math">
                    <m:r>
                      <a:rPr lang="en-US" sz="2400" i="1">
                        <a:latin typeface="Cambria Math" panose="02040503050406030204" pitchFamily="18" charset="0"/>
                        <a:ea typeface="Cambria Math" panose="02040503050406030204" pitchFamily="18" charset="0"/>
                      </a:rPr>
                      <m:t>𝜃</m:t>
                    </m:r>
                  </m:oMath>
                </a14:m>
                <a:r>
                  <a:rPr lang="en-US" sz="2400" dirty="0" smtClean="0"/>
                  <a:t> that minimizes this cost function:</a:t>
                </a:r>
                <a:endParaRPr lang="en-US" sz="2400" dirty="0"/>
              </a:p>
              <a:p>
                <a:pPr marL="369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𝐽</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𝑚</m:t>
                          </m:r>
                        </m:den>
                      </m:f>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𝑚</m:t>
                          </m:r>
                        </m:sup>
                        <m:e>
                          <m:r>
                            <a:rPr lang="en-US" sz="2400" i="1">
                              <a:latin typeface="Cambria Math" panose="02040503050406030204" pitchFamily="18" charset="0"/>
                            </a:rPr>
                            <m:t>𝐶𝑜𝑠𝑡</m:t>
                          </m:r>
                          <m:d>
                            <m:dPr>
                              <m:ctrlPr>
                                <a:rPr lang="en-US" sz="2400" i="1">
                                  <a:latin typeface="Cambria Math" panose="02040503050406030204" pitchFamily="18" charset="0"/>
                                </a:rPr>
                              </m:ctrlPr>
                            </m:dPr>
                            <m:e>
                              <m:r>
                                <a:rPr lang="en-US" sz="2400" i="1">
                                  <a:latin typeface="Cambria Math" panose="02040503050406030204" pitchFamily="18" charset="0"/>
                                </a:rPr>
                                <m:t>h</m:t>
                              </m:r>
                              <m:r>
                                <a:rPr lang="en-US" sz="2400" i="1" baseline="-25000">
                                  <a:latin typeface="Cambria Math" panose="02040503050406030204" pitchFamily="18" charset="0"/>
                                  <a:ea typeface="Cambria Math" panose="02040503050406030204" pitchFamily="18" charset="0"/>
                                </a:rPr>
                                <m:t>𝜃</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𝑥</m:t>
                                  </m:r>
                                </m:e>
                              </m:d>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𝑦</m:t>
                              </m:r>
                            </m:e>
                          </m:d>
                        </m:e>
                      </m:nary>
                    </m:oMath>
                  </m:oMathPara>
                </a14:m>
                <a:endParaRPr lang="en-US" sz="2400" dirty="0" smtClean="0"/>
              </a:p>
              <a:p>
                <a:pPr marL="36900" indent="0">
                  <a:buNone/>
                </a:pPr>
                <a:endParaRPr lang="en-US" sz="2400" dirty="0"/>
              </a:p>
              <a:p>
                <a:pPr marL="36900" indent="0">
                  <a:buNone/>
                </a:pPr>
                <a:r>
                  <a:rPr lang="en-US" sz="2400" dirty="0" smtClean="0"/>
                  <a:t>Reminder:</a:t>
                </a:r>
              </a:p>
              <a:p>
                <a:pPr marL="36900" indent="0">
                  <a:buNone/>
                </a:pPr>
                <a:r>
                  <a:rPr lang="en-US" sz="2400" dirty="0" smtClean="0"/>
                  <a:t>Loop{</a:t>
                </a:r>
              </a:p>
              <a:p>
                <a:pPr marL="36900" indent="0">
                  <a:buNone/>
                </a:pPr>
                <a:r>
                  <a:rPr lang="en-US" sz="2400" dirty="0" smtClean="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𝛼</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den>
                    </m:f>
                    <m:r>
                      <a:rPr lang="en-US" sz="2400" b="0" i="1" smtClean="0">
                        <a:latin typeface="Cambria Math" panose="02040503050406030204" pitchFamily="18" charset="0"/>
                        <a:ea typeface="Cambria Math" panose="02040503050406030204" pitchFamily="18" charset="0"/>
                      </a:rPr>
                      <m:t>𝐽</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oMath>
                </a14:m>
                <a:endParaRPr lang="en-US" sz="2400" dirty="0"/>
              </a:p>
              <a:p>
                <a:pPr marL="36900" indent="0">
                  <a:buNone/>
                </a:pPr>
                <a:r>
                  <a:rPr lang="en-US" sz="2400" dirty="0" smtClean="0"/>
                  <a:t>								//So just need to differentiate J and we are done!</a:t>
                </a:r>
              </a:p>
              <a:p>
                <a:pPr marL="36900" indent="0">
                  <a:buNone/>
                </a:pPr>
                <a:r>
                  <a:rPr lang="en-US" sz="2400" dirty="0" smtClean="0"/>
                  <a:t>}</a:t>
                </a:r>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1308295" y="1732449"/>
                <a:ext cx="10592973" cy="492156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532150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Regression Process</a:t>
            </a:r>
            <a:endParaRPr lang="en-US" sz="4000" dirty="0" smtClean="0"/>
          </a:p>
        </p:txBody>
      </p:sp>
      <p:sp>
        <p:nvSpPr>
          <p:cNvPr id="6" name="Rounded Rectangle 5"/>
          <p:cNvSpPr/>
          <p:nvPr/>
        </p:nvSpPr>
        <p:spPr>
          <a:xfrm>
            <a:off x="1423851" y="1358537"/>
            <a:ext cx="2612573" cy="1018903"/>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Box 1"/>
          <p:cNvSpPr txBox="1"/>
          <p:nvPr/>
        </p:nvSpPr>
        <p:spPr>
          <a:xfrm>
            <a:off x="1710627" y="1683322"/>
            <a:ext cx="2039020" cy="369332"/>
          </a:xfrm>
          <a:prstGeom prst="rect">
            <a:avLst/>
          </a:prstGeom>
          <a:noFill/>
        </p:spPr>
        <p:txBody>
          <a:bodyPr wrap="none" rtlCol="0">
            <a:spAutoFit/>
          </a:bodyPr>
          <a:lstStyle/>
          <a:p>
            <a:r>
              <a:rPr lang="en-US" dirty="0" smtClean="0"/>
              <a:t>Training Examples</a:t>
            </a:r>
            <a:endParaRPr lang="en-US" dirty="0"/>
          </a:p>
        </p:txBody>
      </p:sp>
      <p:sp>
        <p:nvSpPr>
          <p:cNvPr id="8" name="Rounded Rectangle 7"/>
          <p:cNvSpPr/>
          <p:nvPr/>
        </p:nvSpPr>
        <p:spPr>
          <a:xfrm>
            <a:off x="5214422" y="1358537"/>
            <a:ext cx="2612573" cy="1018903"/>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p:cNvSpPr txBox="1"/>
          <p:nvPr/>
        </p:nvSpPr>
        <p:spPr>
          <a:xfrm>
            <a:off x="5359268" y="1683322"/>
            <a:ext cx="2322880" cy="369332"/>
          </a:xfrm>
          <a:prstGeom prst="rect">
            <a:avLst/>
          </a:prstGeom>
          <a:noFill/>
        </p:spPr>
        <p:txBody>
          <a:bodyPr wrap="none" rtlCol="0">
            <a:spAutoFit/>
          </a:bodyPr>
          <a:lstStyle/>
          <a:p>
            <a:r>
              <a:rPr lang="en-US" dirty="0" smtClean="0"/>
              <a:t>Regression Algorithm</a:t>
            </a:r>
            <a:endParaRPr lang="en-US" dirty="0"/>
          </a:p>
        </p:txBody>
      </p:sp>
      <p:sp>
        <p:nvSpPr>
          <p:cNvPr id="10" name="Rounded Rectangle 9"/>
          <p:cNvSpPr/>
          <p:nvPr/>
        </p:nvSpPr>
        <p:spPr>
          <a:xfrm>
            <a:off x="5214422" y="3411247"/>
            <a:ext cx="2612573" cy="1018903"/>
          </a:xfrm>
          <a:prstGeom prst="roundRect">
            <a:avLst/>
          </a:prstGeom>
          <a:noFill/>
          <a:ln>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p:cNvSpPr txBox="1"/>
          <p:nvPr/>
        </p:nvSpPr>
        <p:spPr>
          <a:xfrm>
            <a:off x="6195290" y="3736032"/>
            <a:ext cx="639919" cy="369332"/>
          </a:xfrm>
          <a:prstGeom prst="rect">
            <a:avLst/>
          </a:prstGeom>
          <a:noFill/>
        </p:spPr>
        <p:txBody>
          <a:bodyPr wrap="none" rtlCol="0">
            <a:spAutoFit/>
          </a:bodyPr>
          <a:lstStyle/>
          <a:p>
            <a:r>
              <a:rPr lang="en-US" dirty="0" smtClean="0"/>
              <a:t>H(x)</a:t>
            </a:r>
            <a:endParaRPr lang="en-US" dirty="0"/>
          </a:p>
        </p:txBody>
      </p:sp>
      <p:sp>
        <p:nvSpPr>
          <p:cNvPr id="7" name="TextBox 6"/>
          <p:cNvSpPr txBox="1"/>
          <p:nvPr/>
        </p:nvSpPr>
        <p:spPr>
          <a:xfrm>
            <a:off x="269964" y="5159831"/>
            <a:ext cx="5569132" cy="1477328"/>
          </a:xfrm>
          <a:prstGeom prst="rect">
            <a:avLst/>
          </a:prstGeom>
          <a:noFill/>
        </p:spPr>
        <p:txBody>
          <a:bodyPr wrap="square" rtlCol="0">
            <a:spAutoFit/>
          </a:bodyPr>
          <a:lstStyle/>
          <a:p>
            <a:r>
              <a:rPr lang="en-US" dirty="0" smtClean="0"/>
              <a:t>H(x) is called the </a:t>
            </a:r>
            <a:r>
              <a:rPr lang="en-US" b="1" u="sng" dirty="0" smtClean="0"/>
              <a:t>hypothesis function</a:t>
            </a:r>
          </a:p>
          <a:p>
            <a:endParaRPr lang="en-US" b="1" u="sng" dirty="0"/>
          </a:p>
          <a:p>
            <a:r>
              <a:rPr lang="en-US" dirty="0" smtClean="0"/>
              <a:t>This inputs a data point and outputs a prediction output</a:t>
            </a:r>
          </a:p>
          <a:p>
            <a:endParaRPr lang="en-US" dirty="0"/>
          </a:p>
          <a:p>
            <a:r>
              <a:rPr lang="en-US" dirty="0" smtClean="0"/>
              <a:t>Regression algorithm finds the best hypothesis function</a:t>
            </a:r>
            <a:endParaRPr lang="en-US" dirty="0"/>
          </a:p>
        </p:txBody>
      </p:sp>
      <p:cxnSp>
        <p:nvCxnSpPr>
          <p:cNvPr id="13" name="Straight Arrow Connector 12"/>
          <p:cNvCxnSpPr>
            <a:stCxn id="6" idx="3"/>
            <a:endCxn id="8" idx="1"/>
          </p:cNvCxnSpPr>
          <p:nvPr/>
        </p:nvCxnSpPr>
        <p:spPr>
          <a:xfrm>
            <a:off x="4036424" y="1867989"/>
            <a:ext cx="11779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0" idx="0"/>
          </p:cNvCxnSpPr>
          <p:nvPr/>
        </p:nvCxnSpPr>
        <p:spPr>
          <a:xfrm>
            <a:off x="6520709" y="2377440"/>
            <a:ext cx="0" cy="1033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13531" y="3459033"/>
            <a:ext cx="1473638" cy="923330"/>
          </a:xfrm>
          <a:prstGeom prst="rect">
            <a:avLst/>
          </a:prstGeom>
          <a:noFill/>
        </p:spPr>
        <p:txBody>
          <a:bodyPr wrap="square" rtlCol="0">
            <a:spAutoFit/>
          </a:bodyPr>
          <a:lstStyle/>
          <a:p>
            <a:r>
              <a:rPr lang="en-US" dirty="0" smtClean="0"/>
              <a:t>Features:</a:t>
            </a:r>
          </a:p>
          <a:p>
            <a:r>
              <a:rPr lang="en-US" i="1" dirty="0" smtClean="0"/>
              <a:t>Avg. Points in College</a:t>
            </a:r>
            <a:endParaRPr lang="en-US" i="1" dirty="0"/>
          </a:p>
        </p:txBody>
      </p:sp>
      <p:sp>
        <p:nvSpPr>
          <p:cNvPr id="19" name="TextBox 18"/>
          <p:cNvSpPr txBox="1"/>
          <p:nvPr/>
        </p:nvSpPr>
        <p:spPr>
          <a:xfrm>
            <a:off x="9157531" y="3462763"/>
            <a:ext cx="1473638" cy="923330"/>
          </a:xfrm>
          <a:prstGeom prst="rect">
            <a:avLst/>
          </a:prstGeom>
          <a:noFill/>
        </p:spPr>
        <p:txBody>
          <a:bodyPr wrap="square" rtlCol="0">
            <a:spAutoFit/>
          </a:bodyPr>
          <a:lstStyle/>
          <a:p>
            <a:r>
              <a:rPr lang="en-US" dirty="0" smtClean="0"/>
              <a:t>Prediction:</a:t>
            </a:r>
          </a:p>
          <a:p>
            <a:r>
              <a:rPr lang="en-US" i="1" dirty="0" smtClean="0"/>
              <a:t>Avg. Points in NBA</a:t>
            </a:r>
            <a:endParaRPr lang="en-US" i="1" dirty="0"/>
          </a:p>
        </p:txBody>
      </p:sp>
      <p:cxnSp>
        <p:nvCxnSpPr>
          <p:cNvPr id="21" name="Straight Arrow Connector 20"/>
          <p:cNvCxnSpPr>
            <a:stCxn id="18" idx="3"/>
            <a:endCxn id="10" idx="1"/>
          </p:cNvCxnSpPr>
          <p:nvPr/>
        </p:nvCxnSpPr>
        <p:spPr>
          <a:xfrm>
            <a:off x="3987169" y="3920698"/>
            <a:ext cx="12272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0" idx="3"/>
            <a:endCxn id="19" idx="1"/>
          </p:cNvCxnSpPr>
          <p:nvPr/>
        </p:nvCxnSpPr>
        <p:spPr>
          <a:xfrm>
            <a:off x="7826995" y="3920699"/>
            <a:ext cx="1330536" cy="3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6990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 Gradient Descent</a:t>
            </a:r>
            <a:endParaRPr lang="en-US" dirty="0"/>
          </a:p>
        </p:txBody>
      </p:sp>
      <mc:AlternateContent xmlns:mc="http://schemas.openxmlformats.org/markup-compatibility/2006" xmlns:a14="http://schemas.microsoft.com/office/drawing/2010/main">
        <mc:Choice Requires="a14">
          <p:sp>
            <p:nvSpPr>
              <p:cNvPr id="4" name="Content Placeholder 3"/>
              <p:cNvSpPr>
                <a:spLocks noGrp="1"/>
              </p:cNvSpPr>
              <p:nvPr>
                <p:ph sz="half" idx="2"/>
              </p:nvPr>
            </p:nvSpPr>
            <p:spPr>
              <a:xfrm>
                <a:off x="1308295" y="1732449"/>
                <a:ext cx="10592973" cy="4921569"/>
              </a:xfrm>
            </p:spPr>
            <p:txBody>
              <a:bodyPr>
                <a:noAutofit/>
              </a:bodyPr>
              <a:lstStyle/>
              <a:p>
                <a:pPr marL="36900" indent="0">
                  <a:buNone/>
                </a:pPr>
                <a:r>
                  <a:rPr lang="en-US" sz="2400" dirty="0" smtClean="0"/>
                  <a:t>Reminder:</a:t>
                </a:r>
              </a:p>
              <a:p>
                <a:pPr marL="36900" indent="0">
                  <a:buNone/>
                </a:pPr>
                <a:r>
                  <a:rPr lang="en-US" sz="2400" dirty="0" smtClean="0"/>
                  <a:t>Loop{</a:t>
                </a:r>
              </a:p>
              <a:p>
                <a:pPr marL="36900" indent="0">
                  <a:buNone/>
                </a:pPr>
                <a:r>
                  <a:rPr lang="en-US" sz="2400" dirty="0" smtClean="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𝛼</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den>
                    </m:f>
                    <m:r>
                      <a:rPr lang="en-US" sz="2400" b="0" i="1" smtClean="0">
                        <a:latin typeface="Cambria Math" panose="02040503050406030204" pitchFamily="18" charset="0"/>
                        <a:ea typeface="Cambria Math" panose="02040503050406030204" pitchFamily="18" charset="0"/>
                      </a:rPr>
                      <m:t>𝐽</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𝜃</m:t>
                    </m:r>
                    <m:r>
                      <a:rPr lang="en-US" sz="2400" b="0" i="1" smtClean="0">
                        <a:latin typeface="Cambria Math" panose="02040503050406030204" pitchFamily="18" charset="0"/>
                        <a:ea typeface="Cambria Math" panose="02040503050406030204" pitchFamily="18" charset="0"/>
                      </a:rPr>
                      <m:t>)</m:t>
                    </m:r>
                  </m:oMath>
                </a14:m>
                <a:endParaRPr lang="en-US" sz="2400" dirty="0"/>
              </a:p>
              <a:p>
                <a:pPr marL="36900" indent="0">
                  <a:buNone/>
                </a:pPr>
                <a:r>
                  <a:rPr lang="en-US" sz="2400" dirty="0" smtClean="0"/>
                  <a:t>								//So just need to differentiate J and we are done!</a:t>
                </a:r>
              </a:p>
              <a:p>
                <a:pPr marL="36900" indent="0">
                  <a:buNone/>
                </a:pPr>
                <a:r>
                  <a:rPr lang="en-US" sz="2400" dirty="0" smtClean="0"/>
                  <a:t>}</a:t>
                </a:r>
              </a:p>
              <a:p>
                <a:pPr marL="36900" indent="0">
                  <a:buNone/>
                </a:pPr>
                <a:r>
                  <a:rPr lang="en-US" sz="2400" dirty="0" smtClean="0"/>
                  <a:t>Where:</a:t>
                </a:r>
              </a:p>
              <a:p>
                <a:pPr marL="36900" indent="0">
                  <a:buNone/>
                </a:pPr>
                <a:endParaRPr lang="en-US" sz="2400" dirty="0"/>
              </a:p>
              <a:p>
                <a:pPr marL="36900" indent="0">
                  <a:buNone/>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num>
                        <m:den>
                          <m:r>
                            <a:rPr lang="en-US" sz="2400" i="1" smtClean="0">
                              <a:latin typeface="Cambria Math" panose="02040503050406030204" pitchFamily="18" charset="0"/>
                              <a:ea typeface="Cambria Math" panose="02040503050406030204" pitchFamily="18" charset="0"/>
                            </a:rPr>
                            <m:t>𝜕𝜃</m:t>
                          </m:r>
                          <m:r>
                            <a:rPr lang="en-US" sz="2400" b="0" i="1" baseline="-25000" smtClean="0">
                              <a:latin typeface="Cambria Math" panose="02040503050406030204" pitchFamily="18" charset="0"/>
                              <a:ea typeface="Cambria Math" panose="02040503050406030204" pitchFamily="18" charset="0"/>
                            </a:rPr>
                            <m:t>𝑗</m:t>
                          </m:r>
                        </m:den>
                      </m:f>
                      <m:r>
                        <a:rPr lang="en-US" sz="2400" b="0" i="1" smtClean="0">
                          <a:latin typeface="Cambria Math" panose="02040503050406030204" pitchFamily="18" charset="0"/>
                        </a:rPr>
                        <m:t>𝐽</m:t>
                      </m:r>
                      <m:d>
                        <m:dPr>
                          <m:ctrlPr>
                            <a:rPr lang="en-US" sz="2400" b="0" i="1"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𝜃</m:t>
                          </m:r>
                        </m:e>
                      </m:d>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𝑚</m:t>
                          </m:r>
                        </m:den>
                      </m:f>
                      <m:nary>
                        <m:naryPr>
                          <m:chr m:val="∑"/>
                          <m:ctrlPr>
                            <a:rPr lang="en-US" sz="2400" b="0" i="1" smtClean="0">
                              <a:latin typeface="Cambria Math" panose="02040503050406030204" pitchFamily="18" charset="0"/>
                              <a:ea typeface="Cambria Math" panose="02040503050406030204" pitchFamily="18" charset="0"/>
                            </a:rPr>
                          </m:ctrlPr>
                        </m:naryPr>
                        <m:sub>
                          <m:r>
                            <m:rPr>
                              <m:brk m:alnAt="23"/>
                            </m:rPr>
                            <a:rPr lang="en-US" sz="2400" b="0" i="1" smtClean="0">
                              <a:latin typeface="Cambria Math" panose="02040503050406030204" pitchFamily="18" charset="0"/>
                              <a:ea typeface="Cambria Math" panose="02040503050406030204" pitchFamily="18" charset="0"/>
                            </a:rPr>
                            <m:t>𝑖</m:t>
                          </m:r>
                          <m:r>
                            <a:rPr lang="en-US" sz="2400" b="0" i="1" smtClean="0">
                              <a:latin typeface="Cambria Math" panose="02040503050406030204" pitchFamily="18" charset="0"/>
                              <a:ea typeface="Cambria Math" panose="02040503050406030204" pitchFamily="18" charset="0"/>
                            </a:rPr>
                            <m:t>=1</m:t>
                          </m:r>
                        </m:sub>
                        <m:sup>
                          <m:r>
                            <a:rPr lang="en-US" sz="2400" b="0" i="1" smtClean="0">
                              <a:latin typeface="Cambria Math" panose="02040503050406030204" pitchFamily="18" charset="0"/>
                              <a:ea typeface="Cambria Math" panose="02040503050406030204" pitchFamily="18" charset="0"/>
                            </a:rPr>
                            <m:t>𝑚</m:t>
                          </m:r>
                        </m:sup>
                        <m:e>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h</m:t>
                              </m:r>
                              <m:r>
                                <a:rPr lang="en-US" sz="2400" b="0" i="1" baseline="-25000" smtClean="0">
                                  <a:latin typeface="Cambria Math" panose="02040503050406030204" pitchFamily="18" charset="0"/>
                                  <a:ea typeface="Cambria Math" panose="02040503050406030204" pitchFamily="18" charset="0"/>
                                </a:rPr>
                                <m:t>𝜃</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𝑦</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𝑥𝑗</m:t>
                          </m:r>
                          <m:r>
                            <a:rPr lang="en-US" sz="2400" b="0" i="1" smtClean="0">
                              <a:latin typeface="Cambria Math" panose="02040503050406030204" pitchFamily="18" charset="0"/>
                              <a:ea typeface="Cambria Math" panose="02040503050406030204" pitchFamily="18" charset="0"/>
                            </a:rPr>
                            <m:t> </m:t>
                          </m:r>
                        </m:e>
                      </m:nary>
                    </m:oMath>
                  </m:oMathPara>
                </a14:m>
                <a:endParaRPr lang="en-US" sz="2400" dirty="0"/>
              </a:p>
            </p:txBody>
          </p:sp>
        </mc:Choice>
        <mc:Fallback xmlns="">
          <p:sp>
            <p:nvSpPr>
              <p:cNvPr id="4" name="Content Placeholder 3"/>
              <p:cNvSpPr>
                <a:spLocks noGrp="1" noRot="1" noChangeAspect="1" noMove="1" noResize="1" noEditPoints="1" noAdjustHandles="1" noChangeArrowheads="1" noChangeShapeType="1" noTextEdit="1"/>
              </p:cNvSpPr>
              <p:nvPr>
                <p:ph sz="half" idx="2"/>
              </p:nvPr>
            </p:nvSpPr>
            <p:spPr>
              <a:xfrm>
                <a:off x="1308295" y="1732449"/>
                <a:ext cx="10592973" cy="492156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21031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Logistic Regression</a:t>
            </a:r>
            <a:endParaRPr lang="en-US" dirty="0"/>
          </a:p>
        </p:txBody>
      </p:sp>
      <p:sp>
        <p:nvSpPr>
          <p:cNvPr id="5" name="Text Placeholder 4"/>
          <p:cNvSpPr>
            <a:spLocks noGrp="1"/>
          </p:cNvSpPr>
          <p:nvPr>
            <p:ph type="body" idx="1"/>
          </p:nvPr>
        </p:nvSpPr>
        <p:spPr/>
        <p:txBody>
          <a:bodyPr/>
          <a:lstStyle/>
          <a:p>
            <a:r>
              <a:rPr lang="en-US" dirty="0" smtClean="0"/>
              <a:t>Multi-class classification</a:t>
            </a:r>
            <a:endParaRPr lang="en-US" dirty="0"/>
          </a:p>
        </p:txBody>
      </p:sp>
    </p:spTree>
    <p:extLst>
      <p:ext uri="{BB962C8B-B14F-4D97-AF65-F5344CB8AC3E}">
        <p14:creationId xmlns:p14="http://schemas.microsoft.com/office/powerpoint/2010/main" val="160821183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Multi-Class Classification!</a:t>
            </a:r>
            <a:endParaRPr lang="en-US" dirty="0"/>
          </a:p>
        </p:txBody>
      </p:sp>
      <p:sp>
        <p:nvSpPr>
          <p:cNvPr id="4" name="Content Placeholder 3"/>
          <p:cNvSpPr>
            <a:spLocks noGrp="1"/>
          </p:cNvSpPr>
          <p:nvPr>
            <p:ph sz="half" idx="2"/>
          </p:nvPr>
        </p:nvSpPr>
        <p:spPr>
          <a:xfrm>
            <a:off x="6202892" y="1732449"/>
            <a:ext cx="5064665" cy="4527983"/>
          </a:xfrm>
        </p:spPr>
        <p:txBody>
          <a:bodyPr>
            <a:normAutofit/>
          </a:bodyPr>
          <a:lstStyle/>
          <a:p>
            <a:pPr marL="494100" indent="-457200"/>
            <a:endParaRPr lang="en-US" dirty="0" smtClean="0"/>
          </a:p>
          <a:p>
            <a:pPr marL="494100" indent="-457200"/>
            <a:r>
              <a:rPr lang="en-US" dirty="0" smtClean="0"/>
              <a:t>Problem: Doing classification but there is more than one class!</a:t>
            </a:r>
          </a:p>
          <a:p>
            <a:pPr marL="871200" lvl="1" indent="-457200"/>
            <a:r>
              <a:rPr lang="en-US" dirty="0" smtClean="0"/>
              <a:t>Before we had 0 and 1</a:t>
            </a:r>
          </a:p>
          <a:p>
            <a:pPr marL="871200" lvl="1" indent="-457200"/>
            <a:r>
              <a:rPr lang="en-US" dirty="0" smtClean="0"/>
              <a:t>But we could have 0-5 or anything else!</a:t>
            </a:r>
          </a:p>
          <a:p>
            <a:pPr marL="871200" lvl="1" indent="-457200"/>
            <a:endParaRPr lang="en-US" dirty="0"/>
          </a:p>
          <a:p>
            <a:pPr marL="494100" indent="-457200"/>
            <a:r>
              <a:rPr lang="en-US" dirty="0" smtClean="0"/>
              <a:t>How can we adapt </a:t>
            </a:r>
            <a:r>
              <a:rPr lang="en-US" smtClean="0"/>
              <a:t>logistic regression to handle this?</a:t>
            </a:r>
            <a:endParaRPr lang="en-US" dirty="0" smtClean="0"/>
          </a:p>
        </p:txBody>
      </p:sp>
      <p:pic>
        <p:nvPicPr>
          <p:cNvPr id="1028" name="Picture 4" descr="http://upload.wikimedia.org/wikipedia/commons/thumb/b/b5/SigmoidFunction.png/400px-SigmoidFun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33600"/>
            <a:ext cx="4953000" cy="390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093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vs. One Algorithm!</a:t>
            </a:r>
            <a:endParaRPr lang="en-US" dirty="0"/>
          </a:p>
        </p:txBody>
      </p:sp>
      <p:sp>
        <p:nvSpPr>
          <p:cNvPr id="4" name="Content Placeholder 3"/>
          <p:cNvSpPr>
            <a:spLocks noGrp="1"/>
          </p:cNvSpPr>
          <p:nvPr>
            <p:ph sz="half" idx="2"/>
          </p:nvPr>
        </p:nvSpPr>
        <p:spPr>
          <a:xfrm>
            <a:off x="6202892" y="1732449"/>
            <a:ext cx="5064665" cy="4680877"/>
          </a:xfrm>
        </p:spPr>
        <p:txBody>
          <a:bodyPr>
            <a:normAutofit/>
          </a:bodyPr>
          <a:lstStyle/>
          <a:p>
            <a:pPr marL="494100" indent="-457200"/>
            <a:endParaRPr lang="en-US" dirty="0" smtClean="0"/>
          </a:p>
          <a:p>
            <a:pPr marL="494100" indent="-457200"/>
            <a:r>
              <a:rPr lang="en-US" dirty="0" smtClean="0"/>
              <a:t>One way to deal with this is called the many versus one algorithm</a:t>
            </a:r>
          </a:p>
          <a:p>
            <a:pPr marL="494100" indent="-457200"/>
            <a:endParaRPr lang="en-US" dirty="0"/>
          </a:p>
          <a:p>
            <a:pPr marL="494100" indent="-457200"/>
            <a:r>
              <a:rPr lang="en-US" dirty="0" smtClean="0"/>
              <a:t>Suppose we have 5 classifications (1-5)</a:t>
            </a:r>
          </a:p>
          <a:p>
            <a:pPr marL="494100" indent="-457200"/>
            <a:endParaRPr lang="en-US" dirty="0"/>
          </a:p>
          <a:p>
            <a:pPr marL="494100" indent="-457200"/>
            <a:r>
              <a:rPr lang="en-US" dirty="0" smtClean="0"/>
              <a:t>Idea:</a:t>
            </a:r>
          </a:p>
          <a:p>
            <a:pPr marL="871200" lvl="1" indent="-457200"/>
            <a:r>
              <a:rPr lang="en-US" dirty="0" smtClean="0"/>
              <a:t>Treat 1 as a 1 and 2-5 as 0</a:t>
            </a:r>
          </a:p>
          <a:p>
            <a:pPr marL="871200" lvl="1" indent="-457200"/>
            <a:r>
              <a:rPr lang="en-US" dirty="0" smtClean="0"/>
              <a:t>Run LR as we did before</a:t>
            </a:r>
          </a:p>
          <a:p>
            <a:pPr marL="871200" lvl="1" indent="-457200"/>
            <a:r>
              <a:rPr lang="en-US" dirty="0" smtClean="0"/>
              <a:t>Then, Treat 2 as 1 and 1,3,4,5 as 0</a:t>
            </a:r>
          </a:p>
          <a:p>
            <a:pPr marL="871200" lvl="1" indent="-457200"/>
            <a:r>
              <a:rPr lang="en-US" dirty="0" smtClean="0"/>
              <a:t>Run another LR</a:t>
            </a:r>
          </a:p>
        </p:txBody>
      </p:sp>
      <p:pic>
        <p:nvPicPr>
          <p:cNvPr id="1028" name="Picture 4" descr="http://upload.wikimedia.org/wikipedia/commons/thumb/b/b5/SigmoidFunction.png/400px-SigmoidFun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33600"/>
            <a:ext cx="4953000" cy="390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42758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vs. One Algorithm!</a:t>
            </a:r>
            <a:endParaRPr lang="en-US" dirty="0"/>
          </a:p>
        </p:txBody>
      </p:sp>
      <p:sp>
        <p:nvSpPr>
          <p:cNvPr id="4" name="Content Placeholder 3"/>
          <p:cNvSpPr>
            <a:spLocks noGrp="1"/>
          </p:cNvSpPr>
          <p:nvPr>
            <p:ph sz="half" idx="2"/>
          </p:nvPr>
        </p:nvSpPr>
        <p:spPr>
          <a:xfrm>
            <a:off x="6202892" y="1732449"/>
            <a:ext cx="5064665" cy="4680877"/>
          </a:xfrm>
        </p:spPr>
        <p:txBody>
          <a:bodyPr>
            <a:normAutofit/>
          </a:bodyPr>
          <a:lstStyle/>
          <a:p>
            <a:pPr marL="494100" indent="-457200"/>
            <a:endParaRPr lang="en-US" dirty="0" smtClean="0"/>
          </a:p>
          <a:p>
            <a:pPr marL="494100" indent="-457200"/>
            <a:r>
              <a:rPr lang="en-US" dirty="0" smtClean="0"/>
              <a:t>One way to deal with this is called the many versus one algorithm</a:t>
            </a:r>
          </a:p>
          <a:p>
            <a:pPr marL="494100" indent="-457200"/>
            <a:endParaRPr lang="en-US" dirty="0"/>
          </a:p>
          <a:p>
            <a:pPr marL="494100" indent="-457200"/>
            <a:r>
              <a:rPr lang="en-US" dirty="0" smtClean="0"/>
              <a:t>Suppose we have 5 classifications (1-5)</a:t>
            </a:r>
          </a:p>
          <a:p>
            <a:pPr marL="494100" indent="-457200"/>
            <a:endParaRPr lang="en-US" dirty="0"/>
          </a:p>
          <a:p>
            <a:pPr marL="494100" indent="-457200"/>
            <a:r>
              <a:rPr lang="en-US" dirty="0" smtClean="0"/>
              <a:t>Idea:</a:t>
            </a:r>
          </a:p>
          <a:p>
            <a:pPr marL="871200" lvl="1" indent="-457200"/>
            <a:r>
              <a:rPr lang="en-US" dirty="0" smtClean="0"/>
              <a:t>Treat 1 as a 1 and 2-5 as 0</a:t>
            </a:r>
          </a:p>
          <a:p>
            <a:pPr marL="871200" lvl="1" indent="-457200"/>
            <a:r>
              <a:rPr lang="en-US" dirty="0" smtClean="0"/>
              <a:t>Run LR as we did before</a:t>
            </a:r>
          </a:p>
          <a:p>
            <a:pPr marL="871200" lvl="1" indent="-457200"/>
            <a:r>
              <a:rPr lang="en-US" dirty="0" smtClean="0"/>
              <a:t>Then, Treat 2 as 1 and 1,3,4,5 as 0</a:t>
            </a:r>
          </a:p>
          <a:p>
            <a:pPr marL="871200" lvl="1" indent="-457200"/>
            <a:r>
              <a:rPr lang="en-US" dirty="0" smtClean="0"/>
              <a:t>Run another LR</a:t>
            </a:r>
          </a:p>
        </p:txBody>
      </p:sp>
      <p:pic>
        <p:nvPicPr>
          <p:cNvPr id="1028" name="Picture 4" descr="http://upload.wikimedia.org/wikipedia/commons/thumb/b/b5/SigmoidFunction.png/400px-SigmoidFun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33600"/>
            <a:ext cx="4953000" cy="3900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61719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vs. One Algorithm!</a:t>
            </a:r>
            <a:endParaRPr lang="en-US" dirty="0"/>
          </a:p>
        </p:txBody>
      </p:sp>
      <p:sp>
        <p:nvSpPr>
          <p:cNvPr id="4" name="Content Placeholder 3"/>
          <p:cNvSpPr>
            <a:spLocks noGrp="1"/>
          </p:cNvSpPr>
          <p:nvPr>
            <p:ph sz="half" idx="2"/>
          </p:nvPr>
        </p:nvSpPr>
        <p:spPr>
          <a:xfrm>
            <a:off x="576198" y="1732449"/>
            <a:ext cx="10691360" cy="4680877"/>
          </a:xfrm>
        </p:spPr>
        <p:txBody>
          <a:bodyPr>
            <a:normAutofit lnSpcReduction="10000"/>
          </a:bodyPr>
          <a:lstStyle/>
          <a:p>
            <a:pPr marL="494100" indent="-457200"/>
            <a:r>
              <a:rPr lang="en-US" dirty="0" smtClean="0"/>
              <a:t>So, we end up with (in this case) five unique logistic regressions!</a:t>
            </a:r>
          </a:p>
          <a:p>
            <a:pPr marL="494100" indent="-457200"/>
            <a:endParaRPr lang="en-US" dirty="0"/>
          </a:p>
          <a:p>
            <a:pPr marL="494100" indent="-457200"/>
            <a:r>
              <a:rPr lang="en-US" dirty="0" smtClean="0"/>
              <a:t>1 vs 2-5			//Will return the percent chance an example is a 1 or something else</a:t>
            </a:r>
          </a:p>
          <a:p>
            <a:pPr marL="494100" indent="-457200"/>
            <a:endParaRPr lang="en-US" dirty="0" smtClean="0"/>
          </a:p>
          <a:p>
            <a:pPr marL="494100" indent="-457200"/>
            <a:r>
              <a:rPr lang="en-US" dirty="0" smtClean="0"/>
              <a:t>2 vs 1,3-5		//Will return the percent chance an example is a 2 or something else</a:t>
            </a:r>
          </a:p>
          <a:p>
            <a:pPr marL="494100" indent="-457200"/>
            <a:endParaRPr lang="en-US" dirty="0"/>
          </a:p>
          <a:p>
            <a:pPr marL="494100" indent="-457200"/>
            <a:r>
              <a:rPr lang="en-US" dirty="0" smtClean="0"/>
              <a:t>3 vs 1,2,4,5		//…3 or something else</a:t>
            </a:r>
          </a:p>
          <a:p>
            <a:pPr marL="494100" indent="-457200"/>
            <a:endParaRPr lang="en-US" dirty="0"/>
          </a:p>
          <a:p>
            <a:pPr marL="494100" indent="-457200"/>
            <a:r>
              <a:rPr lang="en-US" dirty="0" smtClean="0"/>
              <a:t>4 vs 1-3,5		//…4 or something else</a:t>
            </a:r>
          </a:p>
          <a:p>
            <a:pPr marL="494100" indent="-457200"/>
            <a:endParaRPr lang="en-US" dirty="0"/>
          </a:p>
          <a:p>
            <a:pPr marL="494100" indent="-457200"/>
            <a:r>
              <a:rPr lang="en-US" dirty="0" smtClean="0"/>
              <a:t>5 vs 1-4			//…5 or something else</a:t>
            </a:r>
          </a:p>
        </p:txBody>
      </p:sp>
    </p:spTree>
    <p:extLst>
      <p:ext uri="{BB962C8B-B14F-4D97-AF65-F5344CB8AC3E}">
        <p14:creationId xmlns:p14="http://schemas.microsoft.com/office/powerpoint/2010/main" val="34451865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vs. One Algorithm!</a:t>
            </a:r>
            <a:endParaRPr lang="en-US" dirty="0"/>
          </a:p>
        </p:txBody>
      </p:sp>
      <p:sp>
        <p:nvSpPr>
          <p:cNvPr id="4" name="Content Placeholder 3"/>
          <p:cNvSpPr>
            <a:spLocks noGrp="1"/>
          </p:cNvSpPr>
          <p:nvPr>
            <p:ph sz="half" idx="2"/>
          </p:nvPr>
        </p:nvSpPr>
        <p:spPr>
          <a:xfrm>
            <a:off x="576198" y="1732449"/>
            <a:ext cx="10691360" cy="4680877"/>
          </a:xfrm>
        </p:spPr>
        <p:txBody>
          <a:bodyPr>
            <a:normAutofit/>
          </a:bodyPr>
          <a:lstStyle/>
          <a:p>
            <a:pPr marL="494100" indent="-457200"/>
            <a:r>
              <a:rPr lang="en-US" dirty="0" smtClean="0"/>
              <a:t>So, we end up with (in this case) five unique logistic regressions!</a:t>
            </a:r>
          </a:p>
          <a:p>
            <a:pPr marL="494100" indent="-457200"/>
            <a:endParaRPr lang="en-US" dirty="0"/>
          </a:p>
          <a:p>
            <a:pPr marL="494100" indent="-457200"/>
            <a:r>
              <a:rPr lang="en-US" dirty="0" smtClean="0"/>
              <a:t>1 vs 2-5			//Will return the percent chance an example is a 1 or something else</a:t>
            </a:r>
          </a:p>
          <a:p>
            <a:pPr marL="494100" indent="-457200"/>
            <a:r>
              <a:rPr lang="en-US" dirty="0" smtClean="0"/>
              <a:t>2 vs 1,3-5		//Will return the percent chance an example is a 2 or something else</a:t>
            </a:r>
            <a:endParaRPr lang="en-US" dirty="0"/>
          </a:p>
          <a:p>
            <a:pPr marL="494100" indent="-457200"/>
            <a:r>
              <a:rPr lang="en-US" dirty="0" smtClean="0"/>
              <a:t>3 vs 1,2,4,5		//…3 or something else</a:t>
            </a:r>
            <a:endParaRPr lang="en-US" dirty="0"/>
          </a:p>
          <a:p>
            <a:pPr marL="494100" indent="-457200"/>
            <a:r>
              <a:rPr lang="en-US" dirty="0" smtClean="0"/>
              <a:t>4 vs 1-3,5		//…4 or something else</a:t>
            </a:r>
            <a:endParaRPr lang="en-US" dirty="0"/>
          </a:p>
          <a:p>
            <a:pPr marL="494100" indent="-457200"/>
            <a:r>
              <a:rPr lang="en-US" dirty="0" smtClean="0"/>
              <a:t>5 vs 1-4			//…5 or something else</a:t>
            </a:r>
          </a:p>
          <a:p>
            <a:pPr marL="494100" indent="-457200"/>
            <a:endParaRPr lang="en-US" dirty="0"/>
          </a:p>
          <a:p>
            <a:pPr marL="494100" indent="-457200"/>
            <a:r>
              <a:rPr lang="en-US" dirty="0" smtClean="0"/>
              <a:t>So, if we send an example through each regression it might return something like:</a:t>
            </a:r>
          </a:p>
          <a:p>
            <a:pPr marL="494100" indent="-457200"/>
            <a:r>
              <a:rPr lang="en-US" dirty="0" smtClean="0"/>
              <a:t>1: 0.2		2: 0.4		3: 0.81		4: 0.46		5: 0.33</a:t>
            </a:r>
          </a:p>
        </p:txBody>
      </p:sp>
    </p:spTree>
    <p:extLst>
      <p:ext uri="{BB962C8B-B14F-4D97-AF65-F5344CB8AC3E}">
        <p14:creationId xmlns:p14="http://schemas.microsoft.com/office/powerpoint/2010/main" val="12282977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vs. One Algorithm!</a:t>
            </a:r>
            <a:endParaRPr lang="en-US" dirty="0"/>
          </a:p>
        </p:txBody>
      </p:sp>
      <p:sp>
        <p:nvSpPr>
          <p:cNvPr id="4" name="Content Placeholder 3"/>
          <p:cNvSpPr>
            <a:spLocks noGrp="1"/>
          </p:cNvSpPr>
          <p:nvPr>
            <p:ph sz="half" idx="2"/>
          </p:nvPr>
        </p:nvSpPr>
        <p:spPr>
          <a:xfrm>
            <a:off x="576198" y="1732449"/>
            <a:ext cx="10691360" cy="4680877"/>
          </a:xfrm>
        </p:spPr>
        <p:txBody>
          <a:bodyPr>
            <a:normAutofit/>
          </a:bodyPr>
          <a:lstStyle/>
          <a:p>
            <a:pPr marL="494100" indent="-457200"/>
            <a:endParaRPr lang="en-US" dirty="0"/>
          </a:p>
          <a:p>
            <a:pPr marL="494100" indent="-457200"/>
            <a:r>
              <a:rPr lang="en-US" dirty="0" smtClean="0"/>
              <a:t>So, if we send an example through each regression it might return something like:</a:t>
            </a:r>
          </a:p>
          <a:p>
            <a:pPr marL="494100" indent="-457200"/>
            <a:r>
              <a:rPr lang="en-US" dirty="0" smtClean="0"/>
              <a:t>1: 0.2		2: 0.4		3: 0.81		4: 0.46		5: 0.33</a:t>
            </a:r>
          </a:p>
          <a:p>
            <a:pPr marL="494100" indent="-457200"/>
            <a:endParaRPr lang="en-US" dirty="0"/>
          </a:p>
          <a:p>
            <a:pPr marL="494100" indent="-457200"/>
            <a:r>
              <a:rPr lang="en-US" dirty="0" smtClean="0"/>
              <a:t>In this case we would return that this example is a 3 because that is the highest percentage we calculated</a:t>
            </a:r>
          </a:p>
          <a:p>
            <a:pPr marL="494100" indent="-457200"/>
            <a:endParaRPr lang="en-US" dirty="0"/>
          </a:p>
          <a:p>
            <a:pPr marL="494100" indent="-457200"/>
            <a:r>
              <a:rPr lang="en-US" dirty="0" smtClean="0"/>
              <a:t>Usually, we return the percentage as well (as a degree of confidence measure)</a:t>
            </a:r>
          </a:p>
        </p:txBody>
      </p:sp>
    </p:spTree>
    <p:extLst>
      <p:ext uri="{BB962C8B-B14F-4D97-AF65-F5344CB8AC3E}">
        <p14:creationId xmlns:p14="http://schemas.microsoft.com/office/powerpoint/2010/main" val="7527968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Summary</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6103250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4" name="Content Placeholder 3"/>
          <p:cNvSpPr>
            <a:spLocks noGrp="1"/>
          </p:cNvSpPr>
          <p:nvPr>
            <p:ph sz="half" idx="2"/>
          </p:nvPr>
        </p:nvSpPr>
        <p:spPr>
          <a:xfrm>
            <a:off x="576198" y="1732449"/>
            <a:ext cx="10691360" cy="4680877"/>
          </a:xfrm>
        </p:spPr>
        <p:txBody>
          <a:bodyPr>
            <a:normAutofit/>
          </a:bodyPr>
          <a:lstStyle/>
          <a:p>
            <a:pPr marL="494100" indent="-457200"/>
            <a:r>
              <a:rPr lang="en-US" b="1" i="1" u="sng" dirty="0" smtClean="0"/>
              <a:t>Supervised Learning</a:t>
            </a:r>
            <a:r>
              <a:rPr lang="en-US" dirty="0" smtClean="0"/>
              <a:t>: Given training examples, learn to recognize patterns and identify new unseen instances of the same kind</a:t>
            </a:r>
          </a:p>
          <a:p>
            <a:pPr marL="494100" indent="-457200"/>
            <a:endParaRPr lang="en-US" dirty="0"/>
          </a:p>
          <a:p>
            <a:pPr marL="494100" indent="-457200"/>
            <a:r>
              <a:rPr lang="en-US" b="1" i="1" dirty="0" smtClean="0"/>
              <a:t>Version Space Learning</a:t>
            </a:r>
            <a:r>
              <a:rPr lang="en-US" dirty="0" smtClean="0"/>
              <a:t>:</a:t>
            </a:r>
          </a:p>
          <a:p>
            <a:pPr marL="871200" lvl="1" indent="-457200"/>
            <a:r>
              <a:rPr lang="en-US" dirty="0" smtClean="0"/>
              <a:t>Simple, easy to code, good for Boolean data only</a:t>
            </a:r>
          </a:p>
          <a:p>
            <a:pPr marL="871200" lvl="1" indent="-457200"/>
            <a:r>
              <a:rPr lang="en-US" dirty="0" smtClean="0"/>
              <a:t>Not terribly useful unless training set is quite simple</a:t>
            </a:r>
          </a:p>
          <a:p>
            <a:pPr marL="871200" lvl="1" indent="-457200"/>
            <a:endParaRPr lang="en-US" dirty="0"/>
          </a:p>
          <a:p>
            <a:pPr marL="494100" indent="-457200"/>
            <a:r>
              <a:rPr lang="en-US" b="1" i="1" dirty="0" smtClean="0"/>
              <a:t>Decision Tree Induction</a:t>
            </a:r>
          </a:p>
          <a:p>
            <a:pPr marL="871200" lvl="1" indent="-457200"/>
            <a:r>
              <a:rPr lang="en-US" dirty="0" smtClean="0"/>
              <a:t>Simple to understand (CS people love trees!), easy to code, easy to adapt to new datasets</a:t>
            </a:r>
          </a:p>
          <a:p>
            <a:pPr marL="871200" lvl="1" indent="-457200"/>
            <a:r>
              <a:rPr lang="en-US" dirty="0" smtClean="0"/>
              <a:t>May need to tweak how tree is built so that you learn the best tree possible</a:t>
            </a:r>
            <a:endParaRPr lang="en-US" dirty="0"/>
          </a:p>
        </p:txBody>
      </p:sp>
    </p:spTree>
    <p:extLst>
      <p:ext uri="{BB962C8B-B14F-4D97-AF65-F5344CB8AC3E}">
        <p14:creationId xmlns:p14="http://schemas.microsoft.com/office/powerpoint/2010/main" val="8143338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Hypothesis Function for Linear Regression</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p:txBody>
              <a:bodyPr/>
              <a:lstStyle/>
              <a:p>
                <a:pPr marL="369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r>
                        <a:rPr lang="en-US" sz="3200" b="0" i="1" baseline="-25000" smtClean="0">
                          <a:latin typeface="Cambria Math" panose="02040503050406030204" pitchFamily="18" charset="0"/>
                          <a:ea typeface="Cambria Math" panose="02040503050406030204" pitchFamily="18" charset="0"/>
                        </a:rPr>
                        <m:t>𝜃</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𝑥</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0</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oMath>
                  </m:oMathPara>
                </a14:m>
                <a:endParaRPr lang="en-US" sz="3200" dirty="0"/>
              </a:p>
              <a:p>
                <a:pPr marL="36900" indent="0">
                  <a:buNone/>
                </a:pPr>
                <a:endParaRPr lang="en-US" dirty="0" smtClean="0"/>
              </a:p>
              <a:p>
                <a:r>
                  <a:rPr lang="en-US" dirty="0" smtClean="0"/>
                  <a:t>X is the input feature (average points in college)</a:t>
                </a:r>
              </a:p>
              <a:p>
                <a:pPr lvl="1"/>
                <a:r>
                  <a:rPr lang="en-US" dirty="0" smtClean="0"/>
                  <a:t>Soon, we will extend this to include multiple features</a:t>
                </a:r>
              </a:p>
              <a:p>
                <a:pPr lvl="1"/>
                <a:endParaRPr lang="en-US" dirty="0"/>
              </a:p>
              <a:p>
                <a14:m>
                  <m:oMath xmlns:m="http://schemas.openxmlformats.org/officeDocument/2006/math">
                    <m:r>
                      <a:rPr lang="en-US" i="1">
                        <a:latin typeface="Cambria Math" panose="02040503050406030204" pitchFamily="18" charset="0"/>
                        <a:ea typeface="Cambria Math" panose="02040503050406030204" pitchFamily="18" charset="0"/>
                      </a:rPr>
                      <m:t>𝜃</m:t>
                    </m:r>
                    <m:r>
                      <a:rPr lang="en-US" i="1" baseline="-25000">
                        <a:latin typeface="Cambria Math" panose="02040503050406030204" pitchFamily="18" charset="0"/>
                        <a:ea typeface="Cambria Math" panose="02040503050406030204" pitchFamily="18" charset="0"/>
                      </a:rPr>
                      <m:t>0</m:t>
                    </m:r>
                  </m:oMath>
                </a14:m>
                <a:r>
                  <a:rPr lang="en-US" dirty="0" smtClean="0"/>
                  <a:t> and </a:t>
                </a:r>
                <a14:m>
                  <m:oMath xmlns:m="http://schemas.openxmlformats.org/officeDocument/2006/math">
                    <m:r>
                      <a:rPr lang="en-US" i="1">
                        <a:latin typeface="Cambria Math" panose="02040503050406030204" pitchFamily="18" charset="0"/>
                        <a:ea typeface="Cambria Math" panose="02040503050406030204" pitchFamily="18" charset="0"/>
                      </a:rPr>
                      <m:t>𝜃</m:t>
                    </m:r>
                    <m:r>
                      <a:rPr lang="en-US" b="0" i="1" baseline="-25000" smtClean="0">
                        <a:latin typeface="Cambria Math" panose="02040503050406030204" pitchFamily="18" charset="0"/>
                        <a:ea typeface="Cambria Math" panose="02040503050406030204" pitchFamily="18" charset="0"/>
                      </a:rPr>
                      <m:t>1</m:t>
                    </m:r>
                  </m:oMath>
                </a14:m>
                <a:r>
                  <a:rPr lang="en-US" dirty="0" smtClean="0"/>
                  <a:t> are real-valued weights</a:t>
                </a:r>
              </a:p>
              <a:p>
                <a:endParaRPr lang="en-US" dirty="0"/>
              </a:p>
              <a:p>
                <a:r>
                  <a:rPr lang="en-US" dirty="0" smtClean="0"/>
                  <a:t>Our regression algorithm will calculate the best theta values that predict our training set</a:t>
                </a: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705087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4" name="Content Placeholder 3"/>
          <p:cNvSpPr>
            <a:spLocks noGrp="1"/>
          </p:cNvSpPr>
          <p:nvPr>
            <p:ph sz="half" idx="2"/>
          </p:nvPr>
        </p:nvSpPr>
        <p:spPr>
          <a:xfrm>
            <a:off x="576198" y="1732449"/>
            <a:ext cx="10691360" cy="4680877"/>
          </a:xfrm>
        </p:spPr>
        <p:txBody>
          <a:bodyPr>
            <a:normAutofit/>
          </a:bodyPr>
          <a:lstStyle/>
          <a:p>
            <a:pPr marL="494100" indent="-457200"/>
            <a:r>
              <a:rPr lang="en-US" b="1" i="1" u="sng" dirty="0" smtClean="0"/>
              <a:t>Supervised Learning</a:t>
            </a:r>
            <a:r>
              <a:rPr lang="en-US" dirty="0" smtClean="0"/>
              <a:t>: Given training examples, learn to recognize patterns and identify new unseen instances of the same kind</a:t>
            </a:r>
          </a:p>
          <a:p>
            <a:pPr marL="494100" indent="-457200"/>
            <a:endParaRPr lang="en-US" dirty="0"/>
          </a:p>
          <a:p>
            <a:pPr marL="494100" indent="-457200"/>
            <a:r>
              <a:rPr lang="en-US" b="1" i="1" dirty="0" smtClean="0"/>
              <a:t>Regression:</a:t>
            </a:r>
          </a:p>
          <a:p>
            <a:pPr marL="871200" lvl="1" indent="-457200"/>
            <a:r>
              <a:rPr lang="en-US" dirty="0" smtClean="0"/>
              <a:t>Really strong, general technique for learning. Good for almost any data set with continuous output variable. Can use Normal Equation or Gradient Descent. Can be adapted to fit polynomials, normalized for simplification, etc. very easily</a:t>
            </a:r>
          </a:p>
          <a:p>
            <a:pPr marL="871200" lvl="1" indent="-457200"/>
            <a:r>
              <a:rPr lang="en-US" dirty="0" smtClean="0"/>
              <a:t>Not as sophisticated as some approaches we’ll see later (Neural Networks etc.)</a:t>
            </a:r>
          </a:p>
          <a:p>
            <a:pPr marL="871200" lvl="1" indent="-457200"/>
            <a:endParaRPr lang="en-US" dirty="0"/>
          </a:p>
          <a:p>
            <a:pPr marL="494100" indent="-457200"/>
            <a:r>
              <a:rPr lang="en-US" b="1" i="1" dirty="0" smtClean="0"/>
              <a:t>Logistic Regression</a:t>
            </a:r>
            <a:r>
              <a:rPr lang="en-US" dirty="0" smtClean="0"/>
              <a:t>:</a:t>
            </a:r>
          </a:p>
          <a:p>
            <a:pPr marL="871200" lvl="1" indent="-457200"/>
            <a:r>
              <a:rPr lang="en-US" dirty="0" smtClean="0"/>
              <a:t>Great for classification tasks (output variable is discreet). Naturally probabilistic. Same cost function (in form) as linear regression. Can handle multiple classes quite easily</a:t>
            </a:r>
          </a:p>
          <a:p>
            <a:pPr marL="871200" lvl="1" indent="-457200"/>
            <a:endParaRPr lang="en-US" dirty="0"/>
          </a:p>
        </p:txBody>
      </p:sp>
    </p:spTree>
    <p:extLst>
      <p:ext uri="{BB962C8B-B14F-4D97-AF65-F5344CB8AC3E}">
        <p14:creationId xmlns:p14="http://schemas.microsoft.com/office/powerpoint/2010/main" val="9299030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Hypothesis Function</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913795" y="1732449"/>
                <a:ext cx="10353762" cy="4423652"/>
              </a:xfrm>
            </p:spPr>
            <p:txBody>
              <a:bodyPr>
                <a:normAutofit/>
              </a:bodyPr>
              <a:lstStyle/>
              <a:p>
                <a:pPr marL="369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r>
                        <a:rPr lang="en-US" sz="3200" b="0" i="1" baseline="-25000" smtClean="0">
                          <a:latin typeface="Cambria Math" panose="02040503050406030204" pitchFamily="18" charset="0"/>
                          <a:ea typeface="Cambria Math" panose="02040503050406030204" pitchFamily="18" charset="0"/>
                        </a:rPr>
                        <m:t>𝜃</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𝑥</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0</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oMath>
                  </m:oMathPara>
                </a14:m>
                <a:endParaRPr lang="en-US" sz="3200" dirty="0"/>
              </a:p>
              <a:p>
                <a:pPr marL="36900" indent="0">
                  <a:buNone/>
                </a:pPr>
                <a:endParaRPr lang="en-US" dirty="0" smtClean="0"/>
              </a:p>
              <a:p>
                <a:r>
                  <a:rPr lang="en-US" dirty="0" smtClean="0"/>
                  <a:t>This is clearly a linear formula, but it doesn’t have to be</a:t>
                </a:r>
              </a:p>
              <a:p>
                <a:endParaRPr lang="en-US" dirty="0"/>
              </a:p>
              <a:p>
                <a:r>
                  <a:rPr lang="en-US" dirty="0" smtClean="0"/>
                  <a:t>We can fit a quadratic by replacing x with x</a:t>
                </a:r>
                <a:r>
                  <a:rPr lang="en-US" baseline="30000" dirty="0" smtClean="0"/>
                  <a:t>2</a:t>
                </a:r>
                <a:r>
                  <a:rPr lang="en-US" dirty="0" smtClean="0"/>
                  <a:t> or even something else</a:t>
                </a:r>
                <a:endParaRPr lang="en-US" baseline="30000" dirty="0"/>
              </a:p>
              <a:p>
                <a:endParaRPr lang="en-US" baseline="30000" dirty="0" smtClean="0"/>
              </a:p>
              <a:p>
                <a:r>
                  <a:rPr lang="en-US" dirty="0" smtClean="0"/>
                  <a:t>Everything else we see today will be the same regardless, but as programmer, you must settle on a hypothesis function</a:t>
                </a:r>
              </a:p>
              <a:p>
                <a:endParaRPr lang="en-US" dirty="0"/>
              </a:p>
              <a:p>
                <a:r>
                  <a:rPr lang="en-US" dirty="0" smtClean="0"/>
                  <a:t>How to pick a hypothesis? Look at a plot of your data and see what shape it has</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913795" y="1732449"/>
                <a:ext cx="10353762" cy="4423652"/>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976916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Hypothesis Function</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913795" y="1732449"/>
                <a:ext cx="10353762" cy="4423652"/>
              </a:xfrm>
            </p:spPr>
            <p:txBody>
              <a:bodyPr>
                <a:normAutofit/>
              </a:bodyPr>
              <a:lstStyle/>
              <a:p>
                <a:pPr marL="369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𝐻</m:t>
                      </m:r>
                      <m:r>
                        <a:rPr lang="en-US" sz="3200" b="0" i="1" baseline="-25000" smtClean="0">
                          <a:latin typeface="Cambria Math" panose="02040503050406030204" pitchFamily="18" charset="0"/>
                          <a:ea typeface="Cambria Math" panose="02040503050406030204" pitchFamily="18" charset="0"/>
                        </a:rPr>
                        <m:t>𝜃</m:t>
                      </m:r>
                      <m:d>
                        <m:dPr>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𝑥</m:t>
                          </m:r>
                        </m:e>
                      </m:d>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0</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𝜃</m:t>
                      </m:r>
                      <m:r>
                        <a:rPr lang="en-US" sz="3200" b="0" i="1" baseline="-25000" smtClean="0">
                          <a:latin typeface="Cambria Math" panose="02040503050406030204" pitchFamily="18" charset="0"/>
                          <a:ea typeface="Cambria Math" panose="02040503050406030204" pitchFamily="18" charset="0"/>
                        </a:rPr>
                        <m:t>1</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𝑥</m:t>
                      </m:r>
                    </m:oMath>
                  </m:oMathPara>
                </a14:m>
                <a:endParaRPr lang="en-US" sz="3200" dirty="0"/>
              </a:p>
              <a:p>
                <a:pPr marL="36900" indent="0">
                  <a:buNone/>
                </a:pPr>
                <a:endParaRPr lang="en-US" dirty="0" smtClean="0"/>
              </a:p>
              <a:p>
                <a:r>
                  <a:rPr lang="en-US" dirty="0" smtClean="0"/>
                  <a:t>Let’s stick with a linear cost function for now (just for simplicity)</a:t>
                </a:r>
              </a:p>
              <a:p>
                <a:endParaRPr lang="en-US" dirty="0"/>
              </a:p>
              <a:p>
                <a:r>
                  <a:rPr lang="en-US" dirty="0" smtClean="0"/>
                  <a:t>We need to </a:t>
                </a:r>
                <a:r>
                  <a:rPr lang="en-US" i="1" dirty="0" smtClean="0"/>
                  <a:t>learn</a:t>
                </a:r>
                <a:r>
                  <a:rPr lang="en-US" dirty="0" smtClean="0"/>
                  <a:t> what the best values the two theta values are, so we need to define some objective function that measures how “good” our hypothesis is</a:t>
                </a:r>
              </a:p>
              <a:p>
                <a:endParaRPr lang="en-US" dirty="0"/>
              </a:p>
              <a:p>
                <a:r>
                  <a:rPr lang="en-US" dirty="0" smtClean="0"/>
                  <a:t>What makes a hypothesis good? If it does a good job of predicting all of the test data we were given!</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913795" y="1732449"/>
                <a:ext cx="10353762" cy="4423652"/>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542229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452845" y="269964"/>
            <a:ext cx="11199557" cy="65749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ctr">
              <a:buFont typeface="Wingdings 2" charset="2"/>
              <a:buNone/>
            </a:pPr>
            <a:r>
              <a:rPr lang="en-US" sz="4000" b="1" dirty="0" smtClean="0"/>
              <a:t>Cost Function</a:t>
            </a:r>
            <a:endParaRPr lang="en-US" sz="4000" dirty="0" smtClean="0"/>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913794" y="1107583"/>
                <a:ext cx="10738607" cy="5486399"/>
              </a:xfrm>
            </p:spPr>
            <p:txBody>
              <a:bodyPr>
                <a:normAutofit lnSpcReduction="10000"/>
              </a:bodyPr>
              <a:lstStyle/>
              <a:p>
                <a:pPr marL="369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𝐽</m:t>
                      </m:r>
                      <m:d>
                        <m:dPr>
                          <m:ctrlPr>
                            <a:rPr lang="en-US" sz="3200" b="0" i="1" smtClean="0">
                              <a:latin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𝜃</m:t>
                          </m:r>
                        </m:e>
                      </m:d>
                      <m:r>
                        <a:rPr lang="en-US" sz="3200" b="0" i="1" smtClean="0">
                          <a:latin typeface="Cambria Math" panose="02040503050406030204" pitchFamily="18" charset="0"/>
                        </a:rPr>
                        <m:t>= </m:t>
                      </m:r>
                      <m:f>
                        <m:fPr>
                          <m:ctrlPr>
                            <a:rPr lang="en-US" sz="3200" b="0" i="1" smtClean="0">
                              <a:latin typeface="Cambria Math" panose="02040503050406030204" pitchFamily="18" charset="0"/>
                            </a:rPr>
                          </m:ctrlPr>
                        </m:fPr>
                        <m:num>
                          <m:r>
                            <a:rPr lang="en-US" sz="3200" b="0" i="1" smtClean="0">
                              <a:latin typeface="Cambria Math" panose="02040503050406030204" pitchFamily="18" charset="0"/>
                            </a:rPr>
                            <m:t>1</m:t>
                          </m:r>
                        </m:num>
                        <m:den>
                          <m:r>
                            <a:rPr lang="en-US" sz="3200" b="0" i="1" smtClean="0">
                              <a:latin typeface="Cambria Math" panose="02040503050406030204" pitchFamily="18" charset="0"/>
                            </a:rPr>
                            <m:t>2</m:t>
                          </m:r>
                          <m:r>
                            <a:rPr lang="en-US" sz="3200" b="0" i="1" smtClean="0">
                              <a:latin typeface="Cambria Math" panose="02040503050406030204" pitchFamily="18" charset="0"/>
                            </a:rPr>
                            <m:t>𝑚</m:t>
                          </m:r>
                        </m:den>
                      </m:f>
                      <m:r>
                        <a:rPr lang="en-US" sz="3200" b="0" i="1" smtClean="0">
                          <a:latin typeface="Cambria Math" panose="02040503050406030204" pitchFamily="18" charset="0"/>
                        </a:rPr>
                        <m:t> ∗</m:t>
                      </m:r>
                      <m:nary>
                        <m:naryPr>
                          <m:chr m:val="∑"/>
                          <m:ctrlPr>
                            <a:rPr lang="en-US" sz="3200" b="0" i="1" smtClean="0">
                              <a:latin typeface="Cambria Math" panose="02040503050406030204" pitchFamily="18" charset="0"/>
                            </a:rPr>
                          </m:ctrlPr>
                        </m:naryPr>
                        <m:sub>
                          <m:r>
                            <m:rPr>
                              <m:brk m:alnAt="23"/>
                            </m:rPr>
                            <a:rPr lang="en-US" sz="3200" b="0" i="1" smtClean="0">
                              <a:latin typeface="Cambria Math" panose="02040503050406030204" pitchFamily="18" charset="0"/>
                            </a:rPr>
                            <m:t>𝑖</m:t>
                          </m:r>
                          <m:r>
                            <a:rPr lang="en-US" sz="3200" b="0" i="1" smtClean="0">
                              <a:latin typeface="Cambria Math" panose="02040503050406030204" pitchFamily="18" charset="0"/>
                            </a:rPr>
                            <m:t>=1</m:t>
                          </m:r>
                        </m:sub>
                        <m:sup>
                          <m:r>
                            <a:rPr lang="en-US" sz="3200" b="0" i="1" smtClean="0">
                              <a:latin typeface="Cambria Math" panose="02040503050406030204" pitchFamily="18" charset="0"/>
                            </a:rPr>
                            <m:t>𝑚</m:t>
                          </m:r>
                        </m:sup>
                        <m:e>
                          <m:d>
                            <m:dPr>
                              <m:ctrlPr>
                                <a:rPr lang="en-US" sz="3200" i="1">
                                  <a:latin typeface="Cambria Math" panose="02040503050406030204" pitchFamily="18" charset="0"/>
                                </a:rPr>
                              </m:ctrlPr>
                            </m:dPr>
                            <m:e>
                              <m:r>
                                <a:rPr lang="en-US" sz="3200" i="1">
                                  <a:latin typeface="Cambria Math" panose="02040503050406030204" pitchFamily="18" charset="0"/>
                                </a:rPr>
                                <m:t>𝐻</m:t>
                              </m:r>
                              <m:r>
                                <a:rPr lang="en-US" sz="3200" i="1" baseline="-25000">
                                  <a:latin typeface="Cambria Math" panose="02040503050406030204" pitchFamily="18" charset="0"/>
                                  <a:ea typeface="Cambria Math" panose="02040503050406030204" pitchFamily="18" charset="0"/>
                                </a:rPr>
                                <m:t>𝜃</m:t>
                              </m:r>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𝑥</m:t>
                                  </m:r>
                                  <m:r>
                                    <a:rPr lang="en-US" sz="3200" i="1" baseline="30000">
                                      <a:latin typeface="Cambria Math" panose="02040503050406030204" pitchFamily="18" charset="0"/>
                                      <a:ea typeface="Cambria Math" panose="02040503050406030204" pitchFamily="18" charset="0"/>
                                    </a:rPr>
                                    <m:t>𝑖</m:t>
                                  </m:r>
                                </m:e>
                              </m:d>
                              <m:r>
                                <a:rPr lang="en-US" sz="3200" i="1">
                                  <a:latin typeface="Cambria Math" panose="02040503050406030204" pitchFamily="18" charset="0"/>
                                  <a:ea typeface="Cambria Math" panose="02040503050406030204" pitchFamily="18" charset="0"/>
                                </a:rPr>
                                <m:t> −</m:t>
                              </m:r>
                              <m:r>
                                <a:rPr lang="en-US" sz="3200" i="1">
                                  <a:latin typeface="Cambria Math" panose="02040503050406030204" pitchFamily="18" charset="0"/>
                                  <a:ea typeface="Cambria Math" panose="02040503050406030204" pitchFamily="18" charset="0"/>
                                </a:rPr>
                                <m:t>𝑦𝑖</m:t>
                              </m:r>
                            </m:e>
                          </m:d>
                          <m:r>
                            <a:rPr lang="en-US" sz="3200" i="1" baseline="30000">
                              <a:latin typeface="Cambria Math" panose="02040503050406030204" pitchFamily="18" charset="0"/>
                              <a:ea typeface="Cambria Math" panose="02040503050406030204" pitchFamily="18" charset="0"/>
                            </a:rPr>
                            <m:t>2</m:t>
                          </m:r>
                        </m:e>
                      </m:nary>
                    </m:oMath>
                  </m:oMathPara>
                </a14:m>
                <a:endParaRPr lang="en-US" sz="3200" dirty="0"/>
              </a:p>
              <a:p>
                <a:pPr marL="36900" indent="0">
                  <a:buNone/>
                </a:pPr>
                <a:endParaRPr lang="en-US" dirty="0" smtClean="0"/>
              </a:p>
              <a:p>
                <a:r>
                  <a:rPr lang="en-US" dirty="0" smtClean="0"/>
                  <a:t>The cost function measures how well the hypothesis matches the training examples</a:t>
                </a:r>
              </a:p>
              <a:p>
                <a:endParaRPr lang="en-US" dirty="0" smtClean="0"/>
              </a:p>
              <a:p>
                <a:r>
                  <a:rPr lang="en-US" dirty="0" smtClean="0"/>
                  <a:t>The </a:t>
                </a:r>
                <a:r>
                  <a:rPr lang="en-US" dirty="0" err="1" smtClean="0"/>
                  <a:t>i</a:t>
                </a:r>
                <a:r>
                  <a:rPr lang="en-US" dirty="0" smtClean="0"/>
                  <a:t> superscript denotes the </a:t>
                </a:r>
                <a:r>
                  <a:rPr lang="en-US" dirty="0" err="1" smtClean="0"/>
                  <a:t>ith</a:t>
                </a:r>
                <a:r>
                  <a:rPr lang="en-US" dirty="0" smtClean="0"/>
                  <a:t> training example (NOT raising anything to the </a:t>
                </a:r>
                <a:r>
                  <a:rPr lang="en-US" dirty="0" err="1" smtClean="0"/>
                  <a:t>ith</a:t>
                </a:r>
                <a:r>
                  <a:rPr lang="en-US" dirty="0" smtClean="0"/>
                  <a:t> power)</a:t>
                </a:r>
                <a:endParaRPr lang="en-US" dirty="0"/>
              </a:p>
              <a:p>
                <a:endParaRPr lang="en-US" dirty="0"/>
              </a:p>
              <a:p>
                <a:r>
                  <a:rPr lang="en-US" dirty="0" smtClean="0"/>
                  <a:t>The inside of the summation is the difference between the hypothesis prediction and the actual value. This difference is squared (both to give more weight to good guesses, and to get rid of negative values</a:t>
                </a:r>
              </a:p>
              <a:p>
                <a:endParaRPr lang="en-US" dirty="0"/>
              </a:p>
              <a:p>
                <a:r>
                  <a:rPr lang="en-US" dirty="0" smtClean="0"/>
                  <a:t>m is the number of training examples I was given</a:t>
                </a:r>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913794" y="1107583"/>
                <a:ext cx="10738607" cy="5486399"/>
              </a:xfr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7167965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2724</TotalTime>
  <Words>1786</Words>
  <Application>Microsoft Office PowerPoint</Application>
  <PresentationFormat>Widescreen</PresentationFormat>
  <Paragraphs>531</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Calisto MT</vt:lpstr>
      <vt:lpstr>Cambria Math</vt:lpstr>
      <vt:lpstr>Trebuchet MS</vt:lpstr>
      <vt:lpstr>Wingdings</vt:lpstr>
      <vt:lpstr>Wingdings 2</vt:lpstr>
      <vt:lpstr>Slate</vt:lpstr>
      <vt:lpstr>CS4710: Artificial Intelligence Intro to Machine Learning</vt:lpstr>
      <vt:lpstr>Supervised Learning: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Supervised Learning: Regression</vt:lpstr>
      <vt:lpstr>PowerPoint Presentation</vt:lpstr>
      <vt:lpstr>PowerPoint Presentation</vt:lpstr>
      <vt:lpstr>PowerPoint Presentation</vt:lpstr>
      <vt:lpstr>PowerPoint Presentation</vt:lpstr>
      <vt:lpstr>PowerPoint Presentation</vt:lpstr>
      <vt:lpstr>Supervised Learning: Regression</vt:lpstr>
      <vt:lpstr>The Normal Equation</vt:lpstr>
      <vt:lpstr>The Normal Equation</vt:lpstr>
      <vt:lpstr>The Normal Equation</vt:lpstr>
      <vt:lpstr>The Normal Equation</vt:lpstr>
      <vt:lpstr>The Normal Equation</vt:lpstr>
      <vt:lpstr>Gradient Descent vs. Normal Equation</vt:lpstr>
      <vt:lpstr>Logistic Regression</vt:lpstr>
      <vt:lpstr>Linear Regression vs. Logistic Regression</vt:lpstr>
      <vt:lpstr>PowerPoint Presentation</vt:lpstr>
      <vt:lpstr>PowerPoint Presentation</vt:lpstr>
      <vt:lpstr>PowerPoint Presentation</vt:lpstr>
      <vt:lpstr>The Sigmoid Function!</vt:lpstr>
      <vt:lpstr>Interpreting the Sigmoid Function!</vt:lpstr>
      <vt:lpstr>Logistic Regression: Hypothesis Function</vt:lpstr>
      <vt:lpstr>Logistic Regression: Hypothesis Function</vt:lpstr>
      <vt:lpstr>Logistic Regression: Decision Boundary</vt:lpstr>
      <vt:lpstr>Logistic Regression: Decision Boundary</vt:lpstr>
      <vt:lpstr>Logistic Regression: Decision Boundary</vt:lpstr>
      <vt:lpstr>Logistic Regression: Decision Boundary</vt:lpstr>
      <vt:lpstr>Logistic Regression: Decision Boundary</vt:lpstr>
      <vt:lpstr>Logistic Regression: Cost Function</vt:lpstr>
      <vt:lpstr>Logistic Regression: Cost Function</vt:lpstr>
      <vt:lpstr>Logistic Regression: Better Cost Function</vt:lpstr>
      <vt:lpstr>Logistic Regression: Better Cost Function</vt:lpstr>
      <vt:lpstr>Logistic Regression: Better Cost Function</vt:lpstr>
      <vt:lpstr>Logistic Regression: Gradient Descent</vt:lpstr>
      <vt:lpstr>Logistic Regression: Gradient Descent</vt:lpstr>
      <vt:lpstr>Logistic Regression</vt:lpstr>
      <vt:lpstr>Multi-Class Classification!</vt:lpstr>
      <vt:lpstr>Many vs. One Algorithm!</vt:lpstr>
      <vt:lpstr>Many vs. One Algorithm!</vt:lpstr>
      <vt:lpstr>Many vs. One Algorithm!</vt:lpstr>
      <vt:lpstr>Many vs. One Algorithm!</vt:lpstr>
      <vt:lpstr>Many vs. One Algorithm!</vt:lpstr>
      <vt:lpstr>Summary</vt:lpstr>
      <vt:lpstr>Conclusions!</vt:lpstr>
      <vt:lpstr>Conclusions!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CS4710: Artificial Intelligence Course Introduction</dc:title>
  <dc:creator>Maya Kumazawa</dc:creator>
  <cp:lastModifiedBy>Maya Kumazawa</cp:lastModifiedBy>
  <cp:revision>217</cp:revision>
  <dcterms:created xsi:type="dcterms:W3CDTF">2014-12-16T15:21:56Z</dcterms:created>
  <dcterms:modified xsi:type="dcterms:W3CDTF">2015-11-24T13:22:26Z</dcterms:modified>
</cp:coreProperties>
</file>